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121619"/>
    <a:srgbClr val="0948CB"/>
    <a:srgbClr val="1C7DDB"/>
    <a:srgbClr val="F2F4F8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0" d="100"/>
          <a:sy n="70" d="100"/>
        </p:scale>
        <p:origin x="137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</a:t>
            </a:r>
            <a:r>
              <a:rPr lang="fr-TN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Akrem Zaghdoudi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</a:t>
            </a:r>
            <a:r>
              <a:rPr lang="fr-TN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11/08/2024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3466323" cy="4351338"/>
          </a:xfrm>
          <a:prstGeom prst="rect">
            <a:avLst/>
          </a:prstGeom>
        </p:spPr>
        <p:txBody>
          <a:bodyPr/>
          <a:lstStyle/>
          <a:p>
            <a:r>
              <a:rPr lang="fr-TN" sz="2200" dirty="0" err="1">
                <a:latin typeface="Abadi" panose="020B0604020104020204" pitchFamily="34" charset="0"/>
              </a:rPr>
              <a:t>We</a:t>
            </a:r>
            <a:r>
              <a:rPr lang="fr-TN" sz="2200" dirty="0">
                <a:latin typeface="Abadi" panose="020B0604020104020204" pitchFamily="34" charset="0"/>
              </a:rPr>
              <a:t> </a:t>
            </a:r>
            <a:r>
              <a:rPr lang="fr-TN" sz="2200" dirty="0" err="1">
                <a:latin typeface="Abadi" panose="020B0604020104020204" pitchFamily="34" charset="0"/>
              </a:rPr>
              <a:t>performed</a:t>
            </a:r>
            <a:r>
              <a:rPr lang="fr-TN" sz="2200" dirty="0">
                <a:latin typeface="Abadi" panose="020B0604020104020204" pitchFamily="34" charset="0"/>
              </a:rPr>
              <a:t>  </a:t>
            </a:r>
            <a:r>
              <a:rPr lang="en-US" sz="2200" dirty="0">
                <a:latin typeface="Abadi" panose="020B0604020104020204" pitchFamily="34" charset="0"/>
              </a:rPr>
              <a:t>EDA</a:t>
            </a:r>
            <a:r>
              <a:rPr lang="fr-TN" sz="2200" dirty="0">
                <a:latin typeface="Abadi" panose="020B0604020104020204" pitchFamily="34" charset="0"/>
              </a:rPr>
              <a:t> </a:t>
            </a:r>
            <a:r>
              <a:rPr lang="en-US" sz="2200" dirty="0">
                <a:latin typeface="Abadi" panose="020B0604020104020204" pitchFamily="34" charset="0"/>
              </a:rPr>
              <a:t> to identify patterns in the data </a:t>
            </a:r>
            <a:r>
              <a:rPr lang="fr-TN" sz="2200" dirty="0">
                <a:latin typeface="Abadi" panose="020B0604020104020204" pitchFamily="34" charset="0"/>
              </a:rPr>
              <a:t>, </a:t>
            </a:r>
            <a:r>
              <a:rPr lang="en-US" sz="2200" dirty="0">
                <a:latin typeface="Abadi" panose="020B0604020104020204" pitchFamily="34" charset="0"/>
              </a:rPr>
              <a:t>analyze the dataset and establish the appropriate training labels</a:t>
            </a:r>
            <a:r>
              <a:rPr lang="en-US" sz="2200" dirty="0"/>
              <a:t> </a:t>
            </a:r>
            <a:endParaRPr lang="fr-TN" sz="2200" dirty="0"/>
          </a:p>
          <a:p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79CB548-35A2-7C9D-3FC9-D86510D7F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2636" y="1674235"/>
            <a:ext cx="48329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5815923"/>
            <a:ext cx="9745589" cy="888682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F4C87E33-A78D-2761-5F52-78098B58EC8F}"/>
              </a:ext>
            </a:extLst>
          </p:cNvPr>
          <p:cNvSpPr txBox="1">
            <a:spLocks/>
          </p:cNvSpPr>
          <p:nvPr/>
        </p:nvSpPr>
        <p:spPr>
          <a:xfrm>
            <a:off x="701821" y="1371600"/>
            <a:ext cx="10651979" cy="465397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 algn="l" rtl="0" eaLnBrk="1" latinLnBrk="0" hangingPunct="1">
              <a:spcBef>
                <a:spcPts val="1400"/>
              </a:spcBef>
              <a:spcAft>
                <a:spcPts val="0"/>
              </a:spcAft>
              <a:buClrTx/>
              <a:buSzPts val="2200"/>
              <a:buFont typeface="Arial" panose="020B0604020202020204" pitchFamily="34" charset="0"/>
              <a:buChar char="•"/>
            </a:pPr>
            <a:r>
              <a:rPr lang="fr-TN" sz="2400" kern="1200" dirty="0" err="1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Many</a:t>
            </a:r>
            <a:r>
              <a:rPr lang="fr-TN" sz="2400" kern="1200" dirty="0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 </a:t>
            </a:r>
            <a:r>
              <a:rPr lang="en-US" sz="2400" kern="1200" dirty="0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charts were plotted </a:t>
            </a:r>
            <a:r>
              <a:rPr lang="fr-TN" sz="2400" kern="1200" dirty="0" err="1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we</a:t>
            </a:r>
            <a:r>
              <a:rPr lang="fr-TN" sz="2400" kern="1200" dirty="0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 </a:t>
            </a:r>
            <a:r>
              <a:rPr lang="en-US" sz="2400" kern="1200" dirty="0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used </a:t>
            </a:r>
            <a:r>
              <a:rPr lang="fr-TN" sz="2400" kern="1200" dirty="0" err="1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them</a:t>
            </a:r>
            <a:r>
              <a:rPr lang="fr-TN" sz="2400" kern="1200" dirty="0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 to </a:t>
            </a:r>
            <a:r>
              <a:rPr lang="fr-TN" sz="2400" kern="1200" dirty="0" err="1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analyze</a:t>
            </a:r>
            <a:r>
              <a:rPr lang="fr-TN" sz="2400" kern="1200" dirty="0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 :</a:t>
            </a:r>
          </a:p>
          <a:p>
            <a:pPr marL="228600" indent="-228600" algn="l" rtl="0" eaLnBrk="1" latinLnBrk="0" hangingPunct="1">
              <a:spcBef>
                <a:spcPts val="1400"/>
              </a:spcBef>
              <a:spcAft>
                <a:spcPts val="0"/>
              </a:spcAft>
              <a:buClrTx/>
              <a:buSzPts val="2200"/>
              <a:buFont typeface="Arial" panose="020B0604020202020204" pitchFamily="34" charset="0"/>
              <a:buChar char="•"/>
            </a:pPr>
            <a:r>
              <a:rPr lang="en-US" sz="1800" b="1" dirty="0">
                <a:effectLst/>
              </a:rPr>
              <a:t>Launch Site Trends:</a:t>
            </a:r>
            <a:endParaRPr lang="fr-TN" sz="1800" b="1" dirty="0">
              <a:effectLst/>
            </a:endParaRPr>
          </a:p>
          <a:p>
            <a:pPr marL="457200" lvl="1" indent="0">
              <a:spcBef>
                <a:spcPts val="1400"/>
              </a:spcBef>
              <a:buSzPts val="2200"/>
              <a:buNone/>
            </a:pPr>
            <a:r>
              <a:rPr lang="fr-TN" sz="1800" dirty="0">
                <a:solidFill>
                  <a:srgbClr val="0948CB"/>
                </a:solidFill>
                <a:effectLst/>
              </a:rPr>
              <a:t>- </a:t>
            </a:r>
            <a:r>
              <a:rPr lang="en-US" sz="1800" dirty="0">
                <a:solidFill>
                  <a:srgbClr val="0948CB"/>
                </a:solidFill>
                <a:effectLst/>
              </a:rPr>
              <a:t> Scatterplot illustrating the relationship between mission outcome, Launch Site, and Flight Number.</a:t>
            </a:r>
            <a:endParaRPr lang="fr-TN" sz="1800" dirty="0">
              <a:solidFill>
                <a:srgbClr val="0948CB"/>
              </a:solidFill>
              <a:effectLst/>
            </a:endParaRPr>
          </a:p>
          <a:p>
            <a:pPr marL="457200" lvl="1" indent="0">
              <a:spcBef>
                <a:spcPts val="1400"/>
              </a:spcBef>
              <a:buSzPts val="2200"/>
              <a:buNone/>
            </a:pPr>
            <a:r>
              <a:rPr lang="fr-TN" sz="1800" dirty="0">
                <a:solidFill>
                  <a:srgbClr val="0948CB"/>
                </a:solidFill>
                <a:effectLst/>
              </a:rPr>
              <a:t>-</a:t>
            </a:r>
            <a:r>
              <a:rPr lang="en-US" sz="1800" dirty="0">
                <a:solidFill>
                  <a:srgbClr val="0948CB"/>
                </a:solidFill>
                <a:effectLst/>
              </a:rPr>
              <a:t> </a:t>
            </a:r>
            <a:r>
              <a:rPr lang="fr-TN" sz="1800" dirty="0">
                <a:solidFill>
                  <a:srgbClr val="0948CB"/>
                </a:solidFill>
                <a:effectLst/>
              </a:rPr>
              <a:t> </a:t>
            </a:r>
            <a:r>
              <a:rPr lang="en-US" sz="1800" dirty="0">
                <a:solidFill>
                  <a:srgbClr val="0948CB"/>
                </a:solidFill>
                <a:effectLst/>
              </a:rPr>
              <a:t>Scatterplot showing the relationship between mission outcome, Launch Site, and Payload. </a:t>
            </a:r>
            <a:endParaRPr lang="fr-TN" sz="1800" dirty="0">
              <a:solidFill>
                <a:srgbClr val="0948CB"/>
              </a:solidFill>
              <a:effectLst/>
            </a:endParaRPr>
          </a:p>
          <a:p>
            <a:pPr marL="228600" indent="-228600" algn="l" rtl="0" eaLnBrk="1" latinLnBrk="0" hangingPunct="1">
              <a:spcBef>
                <a:spcPts val="1400"/>
              </a:spcBef>
              <a:spcAft>
                <a:spcPts val="0"/>
              </a:spcAft>
              <a:buClrTx/>
              <a:buSzPts val="2200"/>
              <a:buFont typeface="Arial" panose="020B0604020202020204" pitchFamily="34" charset="0"/>
              <a:buChar char="•"/>
            </a:pPr>
            <a:r>
              <a:rPr lang="en-US" sz="1800" b="1" dirty="0">
                <a:effectLst/>
              </a:rPr>
              <a:t>Orbit Type Trends</a:t>
            </a:r>
            <a:endParaRPr lang="fr-TN" sz="1800" b="1" dirty="0">
              <a:effectLst/>
            </a:endParaRPr>
          </a:p>
          <a:p>
            <a:pPr marL="457200" lvl="1" indent="0">
              <a:spcBef>
                <a:spcPts val="1400"/>
              </a:spcBef>
              <a:buSzPts val="2200"/>
              <a:buNone/>
            </a:pPr>
            <a:r>
              <a:rPr lang="fr-TN" sz="1800" dirty="0">
                <a:solidFill>
                  <a:srgbClr val="0948CB"/>
                </a:solidFill>
                <a:effectLst/>
              </a:rPr>
              <a:t>- </a:t>
            </a:r>
            <a:r>
              <a:rPr lang="en-US" sz="1800" dirty="0">
                <a:solidFill>
                  <a:srgbClr val="0948CB"/>
                </a:solidFill>
                <a:effectLst/>
              </a:rPr>
              <a:t> Bar chart depicting the relationship between mission outcome and Orbit Type. </a:t>
            </a:r>
            <a:endParaRPr lang="fr-TN" sz="1800" dirty="0">
              <a:solidFill>
                <a:srgbClr val="0948CB"/>
              </a:solidFill>
              <a:effectLst/>
            </a:endParaRPr>
          </a:p>
          <a:p>
            <a:pPr marL="457200" lvl="1" indent="0">
              <a:spcBef>
                <a:spcPts val="1400"/>
              </a:spcBef>
              <a:buSzPts val="2200"/>
              <a:buNone/>
            </a:pPr>
            <a:r>
              <a:rPr lang="fr-TN" sz="1800" dirty="0">
                <a:solidFill>
                  <a:srgbClr val="0948CB"/>
                </a:solidFill>
                <a:effectLst/>
              </a:rPr>
              <a:t>- </a:t>
            </a:r>
            <a:r>
              <a:rPr lang="en-US" sz="1800" dirty="0">
                <a:solidFill>
                  <a:srgbClr val="0948CB"/>
                </a:solidFill>
                <a:effectLst/>
              </a:rPr>
              <a:t>Scatterplot displaying the relationship between mission outcome, Orbit Type, and Flight Number.</a:t>
            </a:r>
            <a:endParaRPr lang="fr-TN" sz="1800" dirty="0">
              <a:solidFill>
                <a:srgbClr val="0948CB"/>
              </a:solidFill>
              <a:effectLst/>
            </a:endParaRPr>
          </a:p>
          <a:p>
            <a:pPr marL="457200" lvl="1" indent="0">
              <a:spcBef>
                <a:spcPts val="1400"/>
              </a:spcBef>
              <a:buSzPts val="2200"/>
              <a:buNone/>
            </a:pPr>
            <a:r>
              <a:rPr lang="en-US" sz="1800" dirty="0">
                <a:solidFill>
                  <a:srgbClr val="0948CB"/>
                </a:solidFill>
                <a:effectLst/>
              </a:rPr>
              <a:t> </a:t>
            </a:r>
            <a:r>
              <a:rPr lang="fr-TN" sz="1800" dirty="0">
                <a:solidFill>
                  <a:srgbClr val="0948CB"/>
                </a:solidFill>
                <a:effectLst/>
              </a:rPr>
              <a:t>- </a:t>
            </a:r>
            <a:r>
              <a:rPr lang="en-US" sz="1800" dirty="0">
                <a:solidFill>
                  <a:srgbClr val="0948CB"/>
                </a:solidFill>
                <a:effectLst/>
              </a:rPr>
              <a:t>Scatterplot revealing the relationship between mission outcome, Orbit Type, and Payload. </a:t>
            </a:r>
            <a:endParaRPr lang="fr-TN" sz="1800" dirty="0">
              <a:solidFill>
                <a:srgbClr val="0948CB"/>
              </a:solidFill>
              <a:effectLst/>
            </a:endParaRPr>
          </a:p>
          <a:p>
            <a:pPr marL="228600" indent="-228600" algn="l" rtl="0" eaLnBrk="1" latinLnBrk="0" hangingPunct="1">
              <a:spcBef>
                <a:spcPts val="1400"/>
              </a:spcBef>
              <a:spcAft>
                <a:spcPts val="0"/>
              </a:spcAft>
              <a:buClrTx/>
              <a:buSzPts val="2200"/>
              <a:buFont typeface="Arial" panose="020B0604020202020204" pitchFamily="34" charset="0"/>
              <a:buChar char="•"/>
            </a:pPr>
            <a:r>
              <a:rPr lang="en-US" sz="1800" b="1" dirty="0">
                <a:effectLst/>
              </a:rPr>
              <a:t>Temporal Trends</a:t>
            </a:r>
            <a:endParaRPr lang="fr-TN" sz="1800" b="1" dirty="0">
              <a:effectLst/>
            </a:endParaRPr>
          </a:p>
          <a:p>
            <a:pPr marL="0" indent="0" algn="l" rtl="0" eaLnBrk="1" latinLnBrk="0" hangingPunct="1">
              <a:spcBef>
                <a:spcPts val="1400"/>
              </a:spcBef>
              <a:spcAft>
                <a:spcPts val="0"/>
              </a:spcAft>
              <a:buClrTx/>
              <a:buSzPts val="2200"/>
              <a:buNone/>
            </a:pPr>
            <a:r>
              <a:rPr lang="fr-TN" sz="1800" dirty="0"/>
              <a:t>          - </a:t>
            </a:r>
            <a:r>
              <a:rPr lang="en-US" sz="1800" dirty="0">
                <a:solidFill>
                  <a:srgbClr val="0948CB"/>
                </a:solidFill>
                <a:effectLst/>
              </a:rPr>
              <a:t>Line plot demonstrating the trend of mission outcomes over the years.</a:t>
            </a:r>
            <a:endParaRPr lang="fr-TN" sz="1800" dirty="0">
              <a:solidFill>
                <a:srgbClr val="0948CB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17610" y="5958092"/>
            <a:ext cx="9745589" cy="321425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518595F6-E2DD-B1F9-7DD0-35C873BEDDB7}"/>
              </a:ext>
            </a:extLst>
          </p:cNvPr>
          <p:cNvSpPr txBox="1">
            <a:spLocks/>
          </p:cNvSpPr>
          <p:nvPr/>
        </p:nvSpPr>
        <p:spPr>
          <a:xfrm>
            <a:off x="617609" y="1327611"/>
            <a:ext cx="9745589" cy="4525532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We loaded the Space X dataset into the corresponding table in a Db2 database</a:t>
            </a:r>
            <a:endParaRPr lang="fr-TN" sz="2000" b="1" dirty="0"/>
          </a:p>
          <a:p>
            <a:pPr algn="l"/>
            <a:r>
              <a:rPr lang="fr-TN" sz="2000" b="1" dirty="0" err="1"/>
              <a:t>We</a:t>
            </a:r>
            <a:r>
              <a:rPr lang="fr-TN" sz="2000" b="1" dirty="0"/>
              <a:t> </a:t>
            </a:r>
            <a:r>
              <a:rPr lang="en-US" sz="2000" b="1" dirty="0"/>
              <a:t>executed</a:t>
            </a:r>
            <a:r>
              <a:rPr lang="fr-TN" sz="2000" b="1" dirty="0"/>
              <a:t> </a:t>
            </a:r>
            <a:r>
              <a:rPr lang="en-US" sz="2000" b="1" dirty="0"/>
              <a:t>SQL queries </a:t>
            </a:r>
            <a:r>
              <a:rPr lang="en-US" sz="2000" b="1" i="0" dirty="0">
                <a:solidFill>
                  <a:srgbClr val="1C1C1C"/>
                </a:solidFill>
                <a:effectLst/>
              </a:rPr>
              <a:t>to get answers </a:t>
            </a:r>
            <a:r>
              <a:rPr lang="en-US" sz="2000" b="1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Abadi" panose="020B0604020104020204" pitchFamily="34" charset="0"/>
              </a:rPr>
              <a:t>Identify the unique names of launch sites in the space mission dataset.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Abadi" panose="020B0604020104020204" pitchFamily="34" charset="0"/>
              </a:rPr>
              <a:t>Determine the top 5 launch sites with names beginning with 'CCA'.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Abadi" panose="020B0604020104020204" pitchFamily="34" charset="0"/>
              </a:rPr>
              <a:t>Calculate the total payload mass carried by boosters launched by NASA (CRS).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Abadi" panose="020B0604020104020204" pitchFamily="34" charset="0"/>
              </a:rPr>
              <a:t>Find the average payload mass for the booster version F9 v1.1.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Abadi" panose="020B0604020104020204" pitchFamily="34" charset="0"/>
              </a:rPr>
              <a:t>Retrieve the date of the first successful landing outcome on a ground pad.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Abadi" panose="020B0604020104020204" pitchFamily="34" charset="0"/>
              </a:rPr>
              <a:t>List the boosters that have successfully landed on a drone ship with a payload mass between 4000 and 6000 kg.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Abadi" panose="020B0604020104020204" pitchFamily="34" charset="0"/>
              </a:rPr>
              <a:t>Count the total number of successful and failed mission outcomes.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Abadi" panose="020B0604020104020204" pitchFamily="34" charset="0"/>
              </a:rPr>
              <a:t>Identify the booster versions that have carried the maximum payload mass.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Abadi" panose="020B0604020104020204" pitchFamily="34" charset="0"/>
              </a:rPr>
              <a:t>Analyze failed landing outcomes on a drone ship in 2015, including booster versions and launch site names.</a:t>
            </a:r>
          </a:p>
          <a:p>
            <a:r>
              <a:rPr lang="en-US" sz="1600" dirty="0">
                <a:latin typeface="Abadi" panose="020B0604020104020204" pitchFamily="34" charset="0"/>
              </a:rPr>
              <a:t>Rank the count of landing outcomes</a:t>
            </a:r>
            <a:r>
              <a:rPr lang="fr-TN" sz="1600" dirty="0">
                <a:latin typeface="Abadi" panose="020B0604020104020204" pitchFamily="34" charset="0"/>
              </a:rPr>
              <a:t> </a:t>
            </a:r>
            <a:r>
              <a:rPr lang="en-US" sz="1600" i="0" dirty="0">
                <a:effectLst/>
                <a:latin typeface="Abadi" panose="020B0604020104020204" pitchFamily="34" charset="0"/>
              </a:rPr>
              <a:t>between the date 2010-06-04 and 2017-03-20,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79FB04D-173F-B9B2-79BE-148C3E695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4998" y="1512839"/>
            <a:ext cx="1267002" cy="201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88917"/>
            <a:ext cx="11421989" cy="4930433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b="1" dirty="0">
                <a:latin typeface="Abadi" panose="020B0604020104020204" pitchFamily="34" charset="0"/>
              </a:rPr>
              <a:t>Summary of Map Objects Added to the Folium Map</a:t>
            </a:r>
            <a:r>
              <a:rPr lang="fr-TN" b="1" dirty="0">
                <a:latin typeface="Abadi" panose="020B0604020104020204" pitchFamily="34" charset="0"/>
              </a:rPr>
              <a:t> and </a:t>
            </a:r>
            <a:r>
              <a:rPr lang="fr-TN" b="1" dirty="0" err="1">
                <a:latin typeface="Abadi" panose="020B0604020104020204" pitchFamily="34" charset="0"/>
              </a:rPr>
              <a:t>their</a:t>
            </a:r>
            <a:r>
              <a:rPr lang="fr-TN" b="1" dirty="0">
                <a:latin typeface="Abadi" panose="020B0604020104020204" pitchFamily="34" charset="0"/>
              </a:rPr>
              <a:t> </a:t>
            </a:r>
            <a:r>
              <a:rPr lang="fr-TN" b="1" dirty="0" err="1">
                <a:latin typeface="Abadi" panose="020B0604020104020204" pitchFamily="34" charset="0"/>
              </a:rPr>
              <a:t>purpose</a:t>
            </a:r>
            <a:r>
              <a:rPr lang="fr-TN" b="1" dirty="0">
                <a:latin typeface="Abadi" panose="020B0604020104020204" pitchFamily="34" charset="0"/>
              </a:rPr>
              <a:t> </a:t>
            </a:r>
            <a:r>
              <a:rPr lang="en-US" b="1" dirty="0">
                <a:latin typeface="Abadi" panose="020B0604020104020204" pitchFamily="34" charset="0"/>
              </a:rPr>
              <a:t>:</a:t>
            </a:r>
            <a:endParaRPr lang="en-US" sz="2400" dirty="0">
              <a:latin typeface="Abadi" panose="020B06040201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latin typeface="Abadi" panose="020B0604020104020204" pitchFamily="34" charset="0"/>
              </a:rPr>
              <a:t>Markers: Identified each launch site and the NASA Johnson Space Center. </a:t>
            </a:r>
            <a:endParaRPr lang="fr-TN" sz="1800" b="1" dirty="0">
              <a:latin typeface="Abadi" panose="020B06040201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948CB"/>
                </a:solidFill>
                <a:latin typeface="Abadi" panose="020B0604020104020204" pitchFamily="34" charset="0"/>
              </a:rPr>
              <a:t>Purpose</a:t>
            </a:r>
            <a:r>
              <a:rPr lang="en-US" sz="1800" b="1" dirty="0">
                <a:latin typeface="Abadi" panose="020B0604020104020204" pitchFamily="34" charset="0"/>
              </a:rPr>
              <a:t>: Pinpointed specific locations of launch sites and major centers like NASA Johnson Space Center. </a:t>
            </a:r>
            <a:endParaRPr lang="fr-TN" sz="1800" b="1" dirty="0">
              <a:latin typeface="Abadi" panose="020B06040201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latin typeface="Abadi" panose="020B0604020104020204" pitchFamily="34" charset="0"/>
              </a:rPr>
              <a:t>Circles: Highlighted areas around each launch site. </a:t>
            </a:r>
            <a:endParaRPr lang="fr-TN" sz="1800" b="1" dirty="0">
              <a:latin typeface="Abadi" panose="020B06040201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948CB"/>
                </a:solidFill>
                <a:latin typeface="Abadi" panose="020B0604020104020204" pitchFamily="34" charset="0"/>
              </a:rPr>
              <a:t>Purpose</a:t>
            </a:r>
            <a:r>
              <a:rPr lang="en-US" sz="1800" b="1" dirty="0">
                <a:latin typeface="Abadi" panose="020B0604020104020204" pitchFamily="34" charset="0"/>
              </a:rPr>
              <a:t>: Emphasized the vicinity of launch sites to provide spatial context. </a:t>
            </a:r>
            <a:endParaRPr lang="fr-TN" sz="1800" b="1" dirty="0">
              <a:latin typeface="Abadi" panose="020B06040201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latin typeface="Abadi" panose="020B0604020104020204" pitchFamily="34" charset="0"/>
              </a:rPr>
              <a:t>Lines: Displayed distances from CCAFS LC-40 to nearby features such as the coastline, rail line, and perimeter road. </a:t>
            </a:r>
            <a:endParaRPr lang="fr-TN" sz="1800" b="1" dirty="0">
              <a:latin typeface="Abadi" panose="020B06040201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948CB"/>
                </a:solidFill>
                <a:latin typeface="Abadi" panose="020B0604020104020204" pitchFamily="34" charset="0"/>
              </a:rPr>
              <a:t>Purpose</a:t>
            </a:r>
            <a:r>
              <a:rPr lang="en-US" sz="1800" b="1" dirty="0">
                <a:latin typeface="Abadi" panose="020B0604020104020204" pitchFamily="34" charset="0"/>
              </a:rPr>
              <a:t>: Measured and visualized distances to assess logistics and accessibility. </a:t>
            </a:r>
            <a:endParaRPr lang="fr-TN" sz="1800" b="1" dirty="0">
              <a:latin typeface="Abadi" panose="020B06040201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latin typeface="Abadi" panose="020B0604020104020204" pitchFamily="34" charset="0"/>
              </a:rPr>
              <a:t>Marker Clusters: Grouped launch events with color coding to represent success rates. </a:t>
            </a:r>
            <a:endParaRPr lang="fr-TN" sz="1800" b="1" dirty="0">
              <a:latin typeface="Abadi" panose="020B06040201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948CB"/>
                </a:solidFill>
                <a:latin typeface="Abadi" panose="020B0604020104020204" pitchFamily="34" charset="0"/>
              </a:rPr>
              <a:t>Purpose</a:t>
            </a:r>
            <a:r>
              <a:rPr lang="en-US" sz="1800" b="1" dirty="0">
                <a:latin typeface="Abadi" panose="020B0604020104020204" pitchFamily="34" charset="0"/>
              </a:rPr>
              <a:t>: Facilitated identification of sites with higher success rates and understanding of launch patterns.</a:t>
            </a:r>
            <a:endParaRPr lang="en-US" sz="1800" dirty="0"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132CF7BF-B781-713F-A68E-F1953604F200}"/>
              </a:ext>
            </a:extLst>
          </p:cNvPr>
          <p:cNvSpPr txBox="1">
            <a:spLocks/>
          </p:cNvSpPr>
          <p:nvPr/>
        </p:nvSpPr>
        <p:spPr>
          <a:xfrm>
            <a:off x="942372" y="5688380"/>
            <a:ext cx="10515600" cy="126193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54643"/>
            <a:ext cx="9745589" cy="467093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b="1" dirty="0"/>
              <a:t>Summary of Plots/Graphs and Interactions Added to the Dashboard: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948CB"/>
                </a:solidFill>
              </a:rPr>
              <a:t>Pie Charts:</a:t>
            </a:r>
            <a:endParaRPr lang="en-US" dirty="0">
              <a:solidFill>
                <a:srgbClr val="0948CB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1C7DDB"/>
                </a:solidFill>
              </a:rPr>
              <a:t>Description</a:t>
            </a:r>
            <a:r>
              <a:rPr lang="en-US" b="1" dirty="0"/>
              <a:t>:</a:t>
            </a:r>
            <a:r>
              <a:rPr lang="en-US" dirty="0"/>
              <a:t> Displayed the distribution of total launches by site</a:t>
            </a:r>
            <a:r>
              <a:rPr lang="fr-TN" dirty="0"/>
              <a:t> and p</a:t>
            </a:r>
            <a:r>
              <a:rPr lang="en-US" dirty="0" err="1"/>
              <a:t>rovided</a:t>
            </a:r>
            <a:r>
              <a:rPr lang="en-US" dirty="0"/>
              <a:t> a visual breakdown of launches at different sites, allowing users to compare the volume of launches across sites.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948CB"/>
                </a:solidFill>
              </a:rPr>
              <a:t>Scatter</a:t>
            </a:r>
            <a:r>
              <a:rPr lang="en-US" b="1" dirty="0"/>
              <a:t> </a:t>
            </a:r>
            <a:r>
              <a:rPr lang="en-US" b="1" dirty="0">
                <a:solidFill>
                  <a:srgbClr val="0948CB"/>
                </a:solidFill>
              </a:rPr>
              <a:t>Plots:</a:t>
            </a:r>
            <a:endParaRPr lang="en-US" dirty="0">
              <a:solidFill>
                <a:srgbClr val="0948CB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1C7DDB"/>
                </a:solidFill>
              </a:rPr>
              <a:t>Description</a:t>
            </a:r>
            <a:r>
              <a:rPr lang="en-US" b="1" dirty="0"/>
              <a:t>:</a:t>
            </a:r>
            <a:r>
              <a:rPr lang="en-US" dirty="0"/>
              <a:t> Illustrated the relationship between mission outcomes and payload mass for different booster versions</a:t>
            </a:r>
            <a:r>
              <a:rPr lang="fr-TN" dirty="0"/>
              <a:t> and e</a:t>
            </a:r>
            <a:r>
              <a:rPr lang="en-US" dirty="0" err="1"/>
              <a:t>nabled</a:t>
            </a:r>
            <a:r>
              <a:rPr lang="en-US" dirty="0"/>
              <a:t> analysis of how payload mass correlates with launch outcomes across various booster versions.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948CB"/>
                </a:solidFill>
              </a:rPr>
              <a:t>Input Dropdown:</a:t>
            </a:r>
            <a:endParaRPr lang="en-US" dirty="0">
              <a:solidFill>
                <a:srgbClr val="0948CB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1C7DDB"/>
                </a:solidFill>
              </a:rPr>
              <a:t>Description </a:t>
            </a:r>
            <a:r>
              <a:rPr lang="en-US" b="1" dirty="0"/>
              <a:t>:</a:t>
            </a:r>
            <a:r>
              <a:rPr lang="en-US" dirty="0"/>
              <a:t> Allowed users to select one or all launch sites for the pie chart and scatterplot.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948CB"/>
                </a:solidFill>
              </a:rPr>
              <a:t>Input Slider:</a:t>
            </a:r>
            <a:endParaRPr lang="en-US" dirty="0">
              <a:solidFill>
                <a:srgbClr val="0948CB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1C7DDB"/>
                </a:solidFill>
              </a:rPr>
              <a:t>Description </a:t>
            </a:r>
            <a:r>
              <a:rPr lang="en-US" b="1" dirty="0"/>
              <a:t>:</a:t>
            </a:r>
            <a:r>
              <a:rPr lang="en-US" dirty="0"/>
              <a:t> Filtered payload masses for the scatterplot</a:t>
            </a:r>
            <a:r>
              <a:rPr lang="fr-TN" dirty="0"/>
              <a:t> and e</a:t>
            </a:r>
            <a:r>
              <a:rPr lang="en-US" dirty="0" err="1"/>
              <a:t>nabled</a:t>
            </a:r>
            <a:r>
              <a:rPr lang="en-US" dirty="0"/>
              <a:t> users to focus on specific ranges of payload masses, enhancing the analysis of payload impact on mission outcomes.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D4AFF36-86A8-5424-A1CA-AD3678906655}"/>
              </a:ext>
            </a:extLst>
          </p:cNvPr>
          <p:cNvSpPr txBox="1"/>
          <p:nvPr/>
        </p:nvSpPr>
        <p:spPr>
          <a:xfrm>
            <a:off x="1276110" y="6104045"/>
            <a:ext cx="60940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rgbClr val="FF0000"/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1800" dirty="0" err="1">
                <a:solidFill>
                  <a:srgbClr val="FF0000"/>
                </a:solidFill>
                <a:latin typeface="Abadi" panose="020B0604020104020204" pitchFamily="34" charset="0"/>
              </a:rPr>
              <a:t>Plotly</a:t>
            </a:r>
            <a:r>
              <a:rPr lang="en-US" sz="1800" dirty="0">
                <a:solidFill>
                  <a:srgbClr val="FF0000"/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028906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Hyper-parameters were evaluated using </a:t>
            </a:r>
            <a:r>
              <a:rPr lang="en-US" sz="2200" dirty="0" err="1">
                <a:latin typeface="Abadi" panose="020B0604020104020204" pitchFamily="34" charset="0"/>
              </a:rPr>
              <a:t>GridSearchCV</a:t>
            </a:r>
            <a:r>
              <a:rPr lang="en-US" sz="2200" dirty="0">
                <a:latin typeface="Abadi" panose="020B0604020104020204" pitchFamily="34" charset="0"/>
              </a:rPr>
              <a:t>() and the best was selected using ‘.</a:t>
            </a:r>
            <a:r>
              <a:rPr lang="en-US" sz="2200" dirty="0" err="1">
                <a:latin typeface="Abadi" panose="020B0604020104020204" pitchFamily="34" charset="0"/>
              </a:rPr>
              <a:t>best_params</a:t>
            </a:r>
            <a:r>
              <a:rPr lang="en-US" sz="2200" dirty="0">
                <a:latin typeface="Abadi" panose="020B0604020104020204" pitchFamily="34" charset="0"/>
              </a:rPr>
              <a:t> </a:t>
            </a:r>
            <a:endParaRPr lang="fr-TN" sz="2200" dirty="0"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Using the best hyper-parameters, each of the four models were scored on accuracy by using the testing data set. </a:t>
            </a:r>
            <a:endParaRPr lang="fr-TN" sz="2200" dirty="0"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6F03BEB-8996-41B8-2F2A-4160D610AA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3248" y="1693031"/>
            <a:ext cx="4578191" cy="439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rgbClr val="FF0000"/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 dirty="0">
              <a:solidFill>
                <a:srgbClr val="FF0000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FF0000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71E884F-1114-99E6-4EDC-75A22D400DB3}"/>
              </a:ext>
            </a:extLst>
          </p:cNvPr>
          <p:cNvSpPr txBox="1">
            <a:spLocks/>
          </p:cNvSpPr>
          <p:nvPr/>
        </p:nvSpPr>
        <p:spPr>
          <a:xfrm>
            <a:off x="587240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/>
              <a:t>CCAFS SLC 40 is currently the most successful launch site, with VAFB SLC 4E and KSCLC 39A following. The overall success rate has improved over time. While a higher payload mass at CCAFS SLC 40 is generally associated with a better success rate, the visualization does not clearly establish a direct link between launch site success and payload mass.</a:t>
            </a:r>
            <a:endParaRPr lang="en-US" sz="2200" dirty="0">
              <a:solidFill>
                <a:srgbClr val="FF0000"/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rgbClr val="FF0000"/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 dirty="0">
              <a:solidFill>
                <a:srgbClr val="FF0000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FF0000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5C8129F-432B-CCA0-EF6B-53D07BBC4480}"/>
              </a:ext>
            </a:extLst>
          </p:cNvPr>
          <p:cNvSpPr txBox="1">
            <a:spLocks/>
          </p:cNvSpPr>
          <p:nvPr/>
        </p:nvSpPr>
        <p:spPr>
          <a:xfrm>
            <a:off x="6154134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The greater the payload mass for launch site CCAFS SLC 40 the higher the success rate for the rocket.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rgbClr val="FF0000"/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FF0000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5F35BE4-7FBB-1E08-63F0-E9D926CEFE3B}"/>
              </a:ext>
            </a:extLst>
          </p:cNvPr>
          <p:cNvSpPr txBox="1"/>
          <p:nvPr/>
        </p:nvSpPr>
        <p:spPr>
          <a:xfrm>
            <a:off x="5791200" y="3094971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orbit types ES-L1, GEO, HEO, and SSO have the highest success rates, but it's important to consider the number of launches per orbit type when interpreting these results.</a:t>
            </a:r>
            <a:endParaRPr lang="fr-TN" dirty="0"/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rgbClr val="FF0000"/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FF0000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4942614-EB4D-2E17-608C-506296FDAD25}"/>
              </a:ext>
            </a:extLst>
          </p:cNvPr>
          <p:cNvSpPr txBox="1"/>
          <p:nvPr/>
        </p:nvSpPr>
        <p:spPr>
          <a:xfrm>
            <a:off x="5475514" y="255421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In LEO orbits, success is linked to the number of flights, while in GTO orbits, there is no clear relationship between flight number and success.</a:t>
            </a:r>
            <a:endParaRPr lang="fr-TN" dirty="0"/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rgbClr val="FF0000"/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FF0000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E93AAC1-4B4F-3CDB-2CBC-819D70A0CEF8}"/>
              </a:ext>
            </a:extLst>
          </p:cNvPr>
          <p:cNvSpPr txBox="1"/>
          <p:nvPr/>
        </p:nvSpPr>
        <p:spPr>
          <a:xfrm>
            <a:off x="5812971" y="2679473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TN" dirty="0"/>
          </a:p>
          <a:p>
            <a:r>
              <a:rPr lang="fr-TN" dirty="0"/>
              <a:t>• </a:t>
            </a:r>
            <a:r>
              <a:rPr lang="fr-TN" dirty="0" err="1"/>
              <a:t>Some</a:t>
            </a:r>
            <a:r>
              <a:rPr lang="fr-TN" dirty="0"/>
              <a:t> </a:t>
            </a:r>
            <a:r>
              <a:rPr lang="fr-TN" dirty="0" err="1"/>
              <a:t>orbit</a:t>
            </a:r>
            <a:r>
              <a:rPr lang="fr-TN" dirty="0"/>
              <a:t> types have </a:t>
            </a:r>
            <a:r>
              <a:rPr lang="fr-TN" dirty="0" err="1"/>
              <a:t>better</a:t>
            </a:r>
            <a:r>
              <a:rPr lang="fr-TN" dirty="0"/>
              <a:t> </a:t>
            </a:r>
            <a:r>
              <a:rPr lang="fr-TN" dirty="0" err="1"/>
              <a:t>success</a:t>
            </a:r>
            <a:r>
              <a:rPr lang="fr-TN" dirty="0"/>
              <a:t> rates </a:t>
            </a:r>
            <a:r>
              <a:rPr lang="fr-TN" dirty="0" err="1"/>
              <a:t>than</a:t>
            </a:r>
            <a:endParaRPr lang="fr-TN" dirty="0"/>
          </a:p>
          <a:p>
            <a:r>
              <a:rPr lang="fr-TN" dirty="0" err="1"/>
              <a:t>others</a:t>
            </a:r>
            <a:r>
              <a:rPr lang="fr-TN" dirty="0"/>
              <a:t>.</a:t>
            </a:r>
          </a:p>
          <a:p>
            <a:r>
              <a:rPr lang="fr-TN" dirty="0" err="1"/>
              <a:t>Success</a:t>
            </a:r>
            <a:r>
              <a:rPr lang="fr-TN" dirty="0"/>
              <a:t> rate </a:t>
            </a:r>
            <a:r>
              <a:rPr lang="fr-TN" dirty="0" err="1"/>
              <a:t>appears</a:t>
            </a:r>
            <a:r>
              <a:rPr lang="fr-TN" dirty="0"/>
              <a:t> to</a:t>
            </a:r>
          </a:p>
          <a:p>
            <a:r>
              <a:rPr lang="fr-TN" dirty="0"/>
              <a:t>have no </a:t>
            </a:r>
            <a:r>
              <a:rPr lang="fr-TN" dirty="0" err="1"/>
              <a:t>obvious</a:t>
            </a:r>
            <a:r>
              <a:rPr lang="fr-TN" dirty="0"/>
              <a:t> </a:t>
            </a:r>
            <a:r>
              <a:rPr lang="fr-TN" dirty="0" err="1"/>
              <a:t>correlation</a:t>
            </a:r>
            <a:endParaRPr lang="fr-TN" dirty="0"/>
          </a:p>
          <a:p>
            <a:r>
              <a:rPr lang="fr-TN" dirty="0" err="1"/>
              <a:t>with</a:t>
            </a:r>
            <a:r>
              <a:rPr lang="fr-TN" dirty="0"/>
              <a:t> </a:t>
            </a:r>
            <a:r>
              <a:rPr lang="fr-TN" dirty="0" err="1"/>
              <a:t>payload</a:t>
            </a:r>
            <a:r>
              <a:rPr lang="fr-TN" dirty="0"/>
              <a:t> mass.</a:t>
            </a: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rgbClr val="FF0000"/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FF0000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360A3A7-B7EA-A930-389C-0E4C5BD3C1B4}"/>
              </a:ext>
            </a:extLst>
          </p:cNvPr>
          <p:cNvSpPr txBox="1"/>
          <p:nvPr/>
        </p:nvSpPr>
        <p:spPr>
          <a:xfrm>
            <a:off x="3156857" y="454274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TN" dirty="0" err="1"/>
              <a:t>Based</a:t>
            </a:r>
            <a:r>
              <a:rPr lang="fr-TN" dirty="0"/>
              <a:t> on the plot , </a:t>
            </a:r>
            <a:r>
              <a:rPr lang="fr-TN" dirty="0" err="1"/>
              <a:t>we</a:t>
            </a:r>
            <a:r>
              <a:rPr lang="fr-TN" dirty="0"/>
              <a:t> can observe </a:t>
            </a:r>
            <a:r>
              <a:rPr lang="fr-TN" dirty="0" err="1"/>
              <a:t>that</a:t>
            </a:r>
            <a:r>
              <a:rPr lang="fr-TN" dirty="0"/>
              <a:t> </a:t>
            </a:r>
            <a:r>
              <a:rPr lang="fr-TN" dirty="0" err="1"/>
              <a:t>success</a:t>
            </a:r>
            <a:r>
              <a:rPr lang="fr-TN" dirty="0"/>
              <a:t> rate has </a:t>
            </a:r>
            <a:r>
              <a:rPr lang="fr-TN" dirty="0" err="1"/>
              <a:t>increased</a:t>
            </a:r>
            <a:r>
              <a:rPr lang="fr-TN" dirty="0"/>
              <a:t> </a:t>
            </a:r>
            <a:r>
              <a:rPr lang="fr-TN" dirty="0" err="1"/>
              <a:t>since</a:t>
            </a:r>
            <a:r>
              <a:rPr lang="fr-TN" dirty="0"/>
              <a:t> 2013 and </a:t>
            </a:r>
            <a:r>
              <a:rPr lang="fr-TN" dirty="0" err="1"/>
              <a:t>kept</a:t>
            </a:r>
            <a:r>
              <a:rPr lang="fr-TN" dirty="0"/>
              <a:t> on </a:t>
            </a:r>
            <a:r>
              <a:rPr lang="fr-TN" dirty="0" err="1"/>
              <a:t>increasing</a:t>
            </a:r>
            <a:r>
              <a:rPr lang="fr-TN" dirty="0"/>
              <a:t> till 2020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Find the names of the unique launch sites</a:t>
            </a:r>
            <a:r>
              <a:rPr lang="fr-TN" sz="2200" dirty="0">
                <a:solidFill>
                  <a:srgbClr val="FF0000"/>
                </a:solidFill>
                <a:latin typeface="Abadi" panose="020B0604020104020204" pitchFamily="34" charset="0"/>
              </a:rPr>
              <a:t> (</a:t>
            </a:r>
            <a:r>
              <a:rPr lang="fr-TN" sz="2200" dirty="0" err="1">
                <a:solidFill>
                  <a:srgbClr val="FF0000"/>
                </a:solidFill>
                <a:latin typeface="Abadi" panose="020B0604020104020204" pitchFamily="34" charset="0"/>
              </a:rPr>
              <a:t>scrrenshot</a:t>
            </a:r>
            <a:r>
              <a:rPr lang="fr-TN" sz="2200" dirty="0">
                <a:solidFill>
                  <a:srgbClr val="FF0000"/>
                </a:solidFill>
                <a:latin typeface="Abadi" panose="020B0604020104020204" pitchFamily="34" charset="0"/>
              </a:rPr>
              <a:t>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AABA1F8-1909-9981-2843-ECF5CE70FA6B}"/>
              </a:ext>
            </a:extLst>
          </p:cNvPr>
          <p:cNvSpPr txBox="1"/>
          <p:nvPr/>
        </p:nvSpPr>
        <p:spPr>
          <a:xfrm>
            <a:off x="1676401" y="2841171"/>
            <a:ext cx="703837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Query: </a:t>
            </a:r>
            <a:r>
              <a:rPr lang="fr-TN" dirty="0"/>
              <a:t> </a:t>
            </a:r>
            <a:r>
              <a:rPr lang="en-US" b="1" dirty="0">
                <a:solidFill>
                  <a:srgbClr val="0948CB"/>
                </a:solidFill>
              </a:rPr>
              <a:t>SELECT DISTINCT LAUNCH_SITE FROM SPACEXDATASET;</a:t>
            </a:r>
            <a:endParaRPr lang="fr-TN" dirty="0"/>
          </a:p>
          <a:p>
            <a:r>
              <a:rPr lang="en-US" dirty="0"/>
              <a:t>• Result:</a:t>
            </a:r>
            <a:endParaRPr lang="fr-TN" dirty="0"/>
          </a:p>
          <a:p>
            <a:r>
              <a:rPr lang="en-US" dirty="0"/>
              <a:t> • Explanation</a:t>
            </a:r>
            <a:r>
              <a:rPr lang="fr-TN" b="1" dirty="0">
                <a:solidFill>
                  <a:srgbClr val="121619"/>
                </a:solidFill>
              </a:rPr>
              <a:t> A</a:t>
            </a:r>
            <a:r>
              <a:rPr lang="fr-TN" sz="1800" b="1" dirty="0">
                <a:solidFill>
                  <a:srgbClr val="121619"/>
                </a:solidFill>
              </a:rPr>
              <a:t>s </a:t>
            </a:r>
            <a:r>
              <a:rPr lang="fr-TN" sz="1800" b="1" dirty="0" err="1">
                <a:solidFill>
                  <a:srgbClr val="121619"/>
                </a:solidFill>
              </a:rPr>
              <a:t>its</a:t>
            </a:r>
            <a:r>
              <a:rPr lang="fr-TN" sz="1800" b="1" dirty="0">
                <a:solidFill>
                  <a:srgbClr val="121619"/>
                </a:solidFill>
              </a:rPr>
              <a:t> </a:t>
            </a:r>
            <a:r>
              <a:rPr lang="fr-TN" sz="1800" b="1" dirty="0" err="1">
                <a:solidFill>
                  <a:srgbClr val="121619"/>
                </a:solidFill>
              </a:rPr>
              <a:t>showen</a:t>
            </a:r>
            <a:r>
              <a:rPr lang="fr-TN" sz="1800" b="1" dirty="0">
                <a:solidFill>
                  <a:srgbClr val="121619"/>
                </a:solidFill>
              </a:rPr>
              <a:t> in the </a:t>
            </a:r>
            <a:r>
              <a:rPr lang="fr-TN" sz="1800" b="1" dirty="0" err="1">
                <a:solidFill>
                  <a:srgbClr val="121619"/>
                </a:solidFill>
              </a:rPr>
              <a:t>result</a:t>
            </a:r>
            <a:r>
              <a:rPr lang="fr-TN" sz="1800" b="1" dirty="0">
                <a:solidFill>
                  <a:srgbClr val="121619"/>
                </a:solidFill>
              </a:rPr>
              <a:t> </a:t>
            </a:r>
            <a:r>
              <a:rPr lang="fr-TN" sz="1800" b="1" dirty="0" err="1">
                <a:solidFill>
                  <a:srgbClr val="121619"/>
                </a:solidFill>
              </a:rPr>
              <a:t>there</a:t>
            </a:r>
            <a:r>
              <a:rPr lang="fr-TN" sz="1800" b="1" dirty="0">
                <a:solidFill>
                  <a:srgbClr val="121619"/>
                </a:solidFill>
              </a:rPr>
              <a:t> are 4 unique launch sites</a:t>
            </a:r>
          </a:p>
          <a:p>
            <a:endParaRPr lang="fr-TN" dirty="0"/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F488AAD-4ED9-3E20-520B-0329C5EC878F}"/>
              </a:ext>
            </a:extLst>
          </p:cNvPr>
          <p:cNvSpPr txBox="1"/>
          <p:nvPr/>
        </p:nvSpPr>
        <p:spPr>
          <a:xfrm>
            <a:off x="3048000" y="2967335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Query: </a:t>
            </a:r>
            <a:r>
              <a:rPr lang="en-US" b="1" dirty="0">
                <a:solidFill>
                  <a:srgbClr val="0B49CB"/>
                </a:solidFill>
              </a:rPr>
              <a:t>SELECT * FROM SPACEXDATASET WHERE </a:t>
            </a:r>
            <a:r>
              <a:rPr lang="en-US" b="1" dirty="0" err="1">
                <a:solidFill>
                  <a:srgbClr val="0B49CB"/>
                </a:solidFill>
              </a:rPr>
              <a:t>launch_site</a:t>
            </a:r>
            <a:r>
              <a:rPr lang="en-US" b="1" dirty="0">
                <a:solidFill>
                  <a:srgbClr val="0B49CB"/>
                </a:solidFill>
              </a:rPr>
              <a:t> LIKE 'CCA%' LIMIT 5;</a:t>
            </a:r>
            <a:endParaRPr lang="fr-TN" b="1" dirty="0">
              <a:solidFill>
                <a:srgbClr val="0B49CB"/>
              </a:solidFill>
            </a:endParaRPr>
          </a:p>
          <a:p>
            <a:r>
              <a:rPr lang="en-US" dirty="0"/>
              <a:t>• Result: </a:t>
            </a:r>
            <a:endParaRPr lang="fr-TN" dirty="0"/>
          </a:p>
          <a:p>
            <a:r>
              <a:rPr lang="en-US" dirty="0"/>
              <a:t>• Explanation: This is a fairly straightforward sampling mechanism used to gain a sense of the data contained in the database table.</a:t>
            </a:r>
            <a:endParaRPr lang="fr-TN" dirty="0"/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9D77273-B44A-5172-ACD2-0FCC72834E3B}"/>
              </a:ext>
            </a:extLst>
          </p:cNvPr>
          <p:cNvSpPr txBox="1"/>
          <p:nvPr/>
        </p:nvSpPr>
        <p:spPr>
          <a:xfrm>
            <a:off x="3048000" y="3105835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Query: </a:t>
            </a:r>
            <a:r>
              <a:rPr lang="fr-TN" dirty="0"/>
              <a:t> </a:t>
            </a:r>
            <a:r>
              <a:rPr lang="en-US" b="1" dirty="0">
                <a:solidFill>
                  <a:srgbClr val="0B49CB"/>
                </a:solidFill>
              </a:rPr>
              <a:t>SELECT sum(</a:t>
            </a:r>
            <a:r>
              <a:rPr lang="en-US" b="1" dirty="0" err="1">
                <a:solidFill>
                  <a:srgbClr val="0B49CB"/>
                </a:solidFill>
              </a:rPr>
              <a:t>payload_mass__kg</a:t>
            </a:r>
            <a:r>
              <a:rPr lang="en-US" b="1" dirty="0">
                <a:solidFill>
                  <a:srgbClr val="0B49CB"/>
                </a:solidFill>
              </a:rPr>
              <a:t>_) AS "Total Payload Mass (kg)" FROM SPACEXDATASET WHERE customer LIKE '%NASA (CRS)%';</a:t>
            </a:r>
            <a:endParaRPr lang="fr-TN" b="1" dirty="0">
              <a:solidFill>
                <a:srgbClr val="0B49CB"/>
              </a:solidFill>
            </a:endParaRPr>
          </a:p>
          <a:p>
            <a:r>
              <a:rPr lang="en-US" dirty="0"/>
              <a:t>• Result:</a:t>
            </a:r>
            <a:endParaRPr lang="fr-TN" dirty="0"/>
          </a:p>
          <a:p>
            <a:r>
              <a:rPr lang="en-US" dirty="0"/>
              <a:t> • Explanation: The total payload carried by boosters from NASA is 48,213 kg.</a:t>
            </a:r>
            <a:endParaRPr lang="fr-TN" dirty="0"/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2B7E16B-1D8F-3BD8-F16C-765B9DA2F73D}"/>
              </a:ext>
            </a:extLst>
          </p:cNvPr>
          <p:cNvSpPr txBox="1"/>
          <p:nvPr/>
        </p:nvSpPr>
        <p:spPr>
          <a:xfrm>
            <a:off x="2394858" y="3593850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• </a:t>
            </a:r>
            <a:r>
              <a:rPr lang="fr-FR" dirty="0" err="1"/>
              <a:t>Query</a:t>
            </a:r>
            <a:r>
              <a:rPr lang="fr-FR" dirty="0"/>
              <a:t>:</a:t>
            </a:r>
            <a:r>
              <a:rPr lang="fr-TN" dirty="0"/>
              <a:t> </a:t>
            </a:r>
            <a:r>
              <a:rPr lang="fr-FR" b="1" dirty="0">
                <a:solidFill>
                  <a:srgbClr val="0B49CB"/>
                </a:solidFill>
              </a:rPr>
              <a:t>SELECT </a:t>
            </a:r>
            <a:r>
              <a:rPr lang="fr-FR" b="1" dirty="0" err="1">
                <a:solidFill>
                  <a:srgbClr val="0B49CB"/>
                </a:solidFill>
              </a:rPr>
              <a:t>sum</a:t>
            </a:r>
            <a:r>
              <a:rPr lang="fr-FR" b="1" dirty="0">
                <a:solidFill>
                  <a:srgbClr val="0B49CB"/>
                </a:solidFill>
              </a:rPr>
              <a:t>(</a:t>
            </a:r>
            <a:r>
              <a:rPr lang="fr-FR" b="1" dirty="0" err="1">
                <a:solidFill>
                  <a:srgbClr val="0B49CB"/>
                </a:solidFill>
              </a:rPr>
              <a:t>payload_mass__kg</a:t>
            </a:r>
            <a:r>
              <a:rPr lang="fr-FR" b="1" dirty="0">
                <a:solidFill>
                  <a:srgbClr val="0B49CB"/>
                </a:solidFill>
              </a:rPr>
              <a:t>_) / count(</a:t>
            </a:r>
            <a:r>
              <a:rPr lang="fr-FR" b="1" dirty="0" err="1">
                <a:solidFill>
                  <a:srgbClr val="0B49CB"/>
                </a:solidFill>
              </a:rPr>
              <a:t>payload_mass__kg</a:t>
            </a:r>
            <a:r>
              <a:rPr lang="fr-FR" b="1" dirty="0">
                <a:solidFill>
                  <a:srgbClr val="0B49CB"/>
                </a:solidFill>
              </a:rPr>
              <a:t>_) AS “</a:t>
            </a:r>
            <a:r>
              <a:rPr lang="fr-FR" b="1" dirty="0" err="1">
                <a:solidFill>
                  <a:srgbClr val="0B49CB"/>
                </a:solidFill>
              </a:rPr>
              <a:t>Average</a:t>
            </a:r>
            <a:r>
              <a:rPr lang="fr-FR" b="1" dirty="0">
                <a:solidFill>
                  <a:srgbClr val="0B49CB"/>
                </a:solidFill>
              </a:rPr>
              <a:t> </a:t>
            </a:r>
            <a:r>
              <a:rPr lang="fr-FR" b="1" dirty="0" err="1">
                <a:solidFill>
                  <a:srgbClr val="0B49CB"/>
                </a:solidFill>
              </a:rPr>
              <a:t>Payload</a:t>
            </a:r>
            <a:r>
              <a:rPr lang="fr-FR" b="1" dirty="0">
                <a:solidFill>
                  <a:srgbClr val="0B49CB"/>
                </a:solidFill>
              </a:rPr>
              <a:t> Mass (kg)" FROM SPACEXDATASET WHERE </a:t>
            </a:r>
            <a:r>
              <a:rPr lang="fr-FR" b="1" dirty="0" err="1">
                <a:solidFill>
                  <a:srgbClr val="0B49CB"/>
                </a:solidFill>
              </a:rPr>
              <a:t>booster_version</a:t>
            </a:r>
            <a:r>
              <a:rPr lang="fr-FR" b="1" dirty="0">
                <a:solidFill>
                  <a:srgbClr val="0B49CB"/>
                </a:solidFill>
              </a:rPr>
              <a:t> LIKE 'F9 v1.1';</a:t>
            </a:r>
            <a:endParaRPr lang="fr-TN" b="1" dirty="0">
              <a:solidFill>
                <a:srgbClr val="0B49CB"/>
              </a:solidFill>
            </a:endParaRPr>
          </a:p>
          <a:p>
            <a:r>
              <a:rPr lang="fr-FR" dirty="0"/>
              <a:t> • </a:t>
            </a:r>
            <a:r>
              <a:rPr lang="fr-FR" dirty="0" err="1"/>
              <a:t>Result</a:t>
            </a:r>
            <a:r>
              <a:rPr lang="fr-FR" dirty="0"/>
              <a:t>: </a:t>
            </a:r>
            <a:endParaRPr lang="fr-TN" dirty="0"/>
          </a:p>
          <a:p>
            <a:r>
              <a:rPr lang="fr-FR" dirty="0"/>
              <a:t>• </a:t>
            </a:r>
            <a:r>
              <a:rPr lang="fr-FR" dirty="0" err="1"/>
              <a:t>Explanation</a:t>
            </a:r>
            <a:r>
              <a:rPr lang="fr-FR" dirty="0"/>
              <a:t>: The </a:t>
            </a:r>
            <a:r>
              <a:rPr lang="fr-FR" dirty="0" err="1"/>
              <a:t>average</a:t>
            </a:r>
            <a:r>
              <a:rPr lang="fr-FR" dirty="0"/>
              <a:t> </a:t>
            </a:r>
            <a:r>
              <a:rPr lang="fr-FR" dirty="0" err="1"/>
              <a:t>payload</a:t>
            </a:r>
            <a:r>
              <a:rPr lang="fr-FR" dirty="0"/>
              <a:t> mass </a:t>
            </a:r>
            <a:r>
              <a:rPr lang="fr-FR" dirty="0" err="1"/>
              <a:t>carried</a:t>
            </a:r>
            <a:r>
              <a:rPr lang="fr-FR" dirty="0"/>
              <a:t> by booster version F9 v1.1 </a:t>
            </a:r>
            <a:r>
              <a:rPr lang="fr-FR" dirty="0" err="1"/>
              <a:t>is</a:t>
            </a:r>
            <a:r>
              <a:rPr lang="fr-FR" dirty="0"/>
              <a:t> 2,928 kg. </a:t>
            </a:r>
            <a:endParaRPr lang="fr-TN" dirty="0"/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D2D9E93-A61E-5D3F-6AB4-56ED5F89BC06}"/>
              </a:ext>
            </a:extLst>
          </p:cNvPr>
          <p:cNvSpPr txBox="1"/>
          <p:nvPr/>
        </p:nvSpPr>
        <p:spPr>
          <a:xfrm>
            <a:off x="1676401" y="4065888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Query: </a:t>
            </a:r>
            <a:r>
              <a:rPr lang="en-US" b="1" dirty="0">
                <a:solidFill>
                  <a:srgbClr val="0B49CB"/>
                </a:solidFill>
              </a:rPr>
              <a:t>SELECT min(DATE) AS "First Successful Landing Outcome Date" FROM SPACEXDATASET WHERE </a:t>
            </a:r>
            <a:r>
              <a:rPr lang="en-US" b="1" dirty="0" err="1">
                <a:solidFill>
                  <a:srgbClr val="0B49CB"/>
                </a:solidFill>
              </a:rPr>
              <a:t>landing__outcome</a:t>
            </a:r>
            <a:r>
              <a:rPr lang="en-US" b="1" dirty="0">
                <a:solidFill>
                  <a:srgbClr val="0B49CB"/>
                </a:solidFill>
              </a:rPr>
              <a:t> LIKE ‘Success (ground pad)’; </a:t>
            </a:r>
            <a:endParaRPr lang="fr-TN" b="1" dirty="0">
              <a:solidFill>
                <a:srgbClr val="0B49CB"/>
              </a:solidFill>
            </a:endParaRPr>
          </a:p>
          <a:p>
            <a:r>
              <a:rPr lang="en-US" dirty="0"/>
              <a:t>• Result: </a:t>
            </a:r>
            <a:endParaRPr lang="fr-TN" dirty="0"/>
          </a:p>
          <a:p>
            <a:r>
              <a:rPr lang="en-US" dirty="0"/>
              <a:t>• Explanation: The first successful landing outcome on ground pad occurred on December 22, 2015. </a:t>
            </a:r>
            <a:endParaRPr lang="fr-TN" b="1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7D6358E-504C-F556-7062-FCD25FB40295}"/>
              </a:ext>
            </a:extLst>
          </p:cNvPr>
          <p:cNvSpPr txBox="1"/>
          <p:nvPr/>
        </p:nvSpPr>
        <p:spPr>
          <a:xfrm>
            <a:off x="2002972" y="4145638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Query: </a:t>
            </a:r>
            <a:r>
              <a:rPr lang="en-US" b="1" dirty="0">
                <a:solidFill>
                  <a:srgbClr val="0B49CB"/>
                </a:solidFill>
              </a:rPr>
              <a:t>SELECT DISTINCT </a:t>
            </a:r>
            <a:r>
              <a:rPr lang="en-US" b="1" dirty="0" err="1">
                <a:solidFill>
                  <a:srgbClr val="0B49CB"/>
                </a:solidFill>
              </a:rPr>
              <a:t>booster_version</a:t>
            </a:r>
            <a:r>
              <a:rPr lang="en-US" b="1" dirty="0">
                <a:solidFill>
                  <a:srgbClr val="0B49CB"/>
                </a:solidFill>
              </a:rPr>
              <a:t> FROM SPACEXDATASET WHERE </a:t>
            </a:r>
            <a:r>
              <a:rPr lang="en-US" b="1" dirty="0" err="1">
                <a:solidFill>
                  <a:srgbClr val="0B49CB"/>
                </a:solidFill>
              </a:rPr>
              <a:t>landing__outcome</a:t>
            </a:r>
            <a:r>
              <a:rPr lang="en-US" b="1" dirty="0">
                <a:solidFill>
                  <a:srgbClr val="0B49CB"/>
                </a:solidFill>
              </a:rPr>
              <a:t> = 'Success (drone ship)' and </a:t>
            </a:r>
            <a:r>
              <a:rPr lang="en-US" b="1" dirty="0" err="1">
                <a:solidFill>
                  <a:srgbClr val="0B49CB"/>
                </a:solidFill>
              </a:rPr>
              <a:t>payload_mass__kg</a:t>
            </a:r>
            <a:r>
              <a:rPr lang="en-US" b="1" dirty="0">
                <a:solidFill>
                  <a:srgbClr val="0B49CB"/>
                </a:solidFill>
              </a:rPr>
              <a:t>_ BETWEEN 4000 and 6000;</a:t>
            </a:r>
            <a:endParaRPr lang="fr-TN" b="1" dirty="0">
              <a:solidFill>
                <a:srgbClr val="0B49CB"/>
              </a:solidFill>
            </a:endParaRPr>
          </a:p>
          <a:p>
            <a:r>
              <a:rPr lang="en-US" dirty="0"/>
              <a:t>• Result:</a:t>
            </a:r>
            <a:endParaRPr lang="fr-TN" dirty="0"/>
          </a:p>
          <a:p>
            <a:r>
              <a:rPr lang="en-US" dirty="0"/>
              <a:t> • Explanation: The four booster versions that have successfully landed on drone ship with a payload mass greater than 4,000 kg but less than 6,000 kg are listed above. </a:t>
            </a:r>
            <a:endParaRPr lang="fr-TN" dirty="0"/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22980" y="2235200"/>
            <a:ext cx="4436057" cy="351028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  <a:r>
              <a:rPr lang="fr-T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: 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fr-TN" sz="1600" dirty="0"/>
              <a:t> </a:t>
            </a:r>
            <a:r>
              <a:rPr lang="en-US" sz="1600" dirty="0"/>
              <a:t>Data Collection through API </a:t>
            </a:r>
            <a:r>
              <a:rPr lang="fr-TN" sz="1600" dirty="0"/>
              <a:t>and </a:t>
            </a:r>
            <a:r>
              <a:rPr lang="en-US" sz="1600" dirty="0"/>
              <a:t>Web Scraping </a:t>
            </a:r>
            <a:endParaRPr lang="fr-TN" sz="1600" dirty="0"/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600" dirty="0"/>
              <a:t> Data Wrangling </a:t>
            </a:r>
            <a:endParaRPr lang="fr-TN" sz="1600" dirty="0"/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600" dirty="0"/>
              <a:t> Exploratory Data Analysis with SQL  </a:t>
            </a:r>
            <a:r>
              <a:rPr lang="fr-TN" sz="1600" dirty="0"/>
              <a:t>and Pandas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fr-TN" sz="1600" dirty="0"/>
              <a:t> </a:t>
            </a:r>
            <a:r>
              <a:rPr lang="en-US" sz="1600" dirty="0"/>
              <a:t>Exploratory Data Analysis with Data Visualization</a:t>
            </a:r>
            <a:r>
              <a:rPr lang="fr-TN" sz="1600" dirty="0"/>
              <a:t> (</a:t>
            </a:r>
            <a:r>
              <a:rPr lang="fr-TN" sz="1600" dirty="0" err="1"/>
              <a:t>Matplotlib</a:t>
            </a:r>
            <a:r>
              <a:rPr lang="fr-TN" sz="1600" dirty="0"/>
              <a:t>)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fr-TN" sz="1600" dirty="0"/>
              <a:t> </a:t>
            </a:r>
            <a:r>
              <a:rPr lang="en-US" sz="1600" dirty="0"/>
              <a:t>Interactive Visual Analytics with Folium </a:t>
            </a:r>
            <a:endParaRPr lang="fr-TN" sz="1600" dirty="0"/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fr-TN" sz="1600" dirty="0"/>
              <a:t> </a:t>
            </a:r>
            <a:r>
              <a:rPr lang="en-US" sz="1600" dirty="0"/>
              <a:t>Machine Learning Prediction</a:t>
            </a:r>
            <a:r>
              <a:rPr lang="fr-TN" sz="1600" dirty="0"/>
              <a:t> (Classification)</a:t>
            </a:r>
            <a:endParaRPr lang="fr-TN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D924EC2-9F90-DAD8-326F-390C9721A040}"/>
              </a:ext>
            </a:extLst>
          </p:cNvPr>
          <p:cNvSpPr txBox="1">
            <a:spLocks/>
          </p:cNvSpPr>
          <p:nvPr/>
        </p:nvSpPr>
        <p:spPr>
          <a:xfrm>
            <a:off x="6496743" y="2235200"/>
            <a:ext cx="4436057" cy="351028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  <a:r>
              <a:rPr lang="fr-T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: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fr-TN" sz="1600" dirty="0"/>
              <a:t> </a:t>
            </a:r>
            <a:r>
              <a:rPr lang="en-US" sz="1600" dirty="0"/>
              <a:t>Exploratory Data Analysis </a:t>
            </a:r>
            <a:r>
              <a:rPr lang="fr-TN" sz="1600" dirty="0" err="1"/>
              <a:t>helped</a:t>
            </a:r>
            <a:r>
              <a:rPr lang="fr-TN" sz="1600" dirty="0"/>
              <a:t> to </a:t>
            </a:r>
            <a:r>
              <a:rPr lang="fr-TN" sz="1600" dirty="0" err="1"/>
              <a:t>choose</a:t>
            </a:r>
            <a:r>
              <a:rPr lang="fr-TN" sz="1600" dirty="0"/>
              <a:t> the best </a:t>
            </a:r>
            <a:r>
              <a:rPr lang="fr-TN" sz="1600" dirty="0" err="1"/>
              <a:t>features</a:t>
            </a:r>
            <a:r>
              <a:rPr lang="fr-TN" sz="1600" dirty="0"/>
              <a:t> </a:t>
            </a:r>
            <a:r>
              <a:rPr lang="fr-TN" sz="1600" dirty="0" err="1"/>
              <a:t>affecting</a:t>
            </a:r>
            <a:r>
              <a:rPr lang="fr-TN" sz="1600" dirty="0"/>
              <a:t>  the landing </a:t>
            </a:r>
            <a:r>
              <a:rPr lang="fr-TN" sz="1600" dirty="0" err="1"/>
              <a:t>success</a:t>
            </a:r>
            <a:r>
              <a:rPr lang="fr-TN" sz="1600" dirty="0"/>
              <a:t>. 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600" dirty="0"/>
              <a:t> Interactive analytics in screenshots </a:t>
            </a:r>
            <a:r>
              <a:rPr lang="fr-TN" sz="1600" dirty="0" err="1"/>
              <a:t>that</a:t>
            </a:r>
            <a:r>
              <a:rPr lang="fr-TN" sz="1600" dirty="0"/>
              <a:t> </a:t>
            </a:r>
            <a:r>
              <a:rPr lang="fr-TN" sz="1600" dirty="0" err="1"/>
              <a:t>provided</a:t>
            </a:r>
            <a:r>
              <a:rPr lang="fr-TN" sz="1600" dirty="0"/>
              <a:t> </a:t>
            </a:r>
            <a:r>
              <a:rPr lang="fr-TN" sz="1600" dirty="0" err="1"/>
              <a:t>helpful</a:t>
            </a:r>
            <a:r>
              <a:rPr lang="fr-TN" sz="1600" dirty="0"/>
              <a:t> insights.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fr-TN" sz="1600" dirty="0"/>
              <a:t> </a:t>
            </a:r>
            <a:r>
              <a:rPr lang="en-US" sz="1600" dirty="0"/>
              <a:t>Predictive Analytics </a:t>
            </a:r>
            <a:r>
              <a:rPr lang="fr-TN" sz="1600" dirty="0" err="1"/>
              <a:t>showed</a:t>
            </a:r>
            <a:r>
              <a:rPr lang="fr-TN" sz="1600" dirty="0"/>
              <a:t> the best model to </a:t>
            </a:r>
            <a:r>
              <a:rPr lang="fr-TN" sz="1600" dirty="0" err="1"/>
              <a:t>predict</a:t>
            </a:r>
            <a:r>
              <a:rPr lang="fr-TN" sz="1600" dirty="0"/>
              <a:t> 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2050" name="Picture 2" descr="IBM Data Science Capstone Project: Winning the Space Race for SPACE-Y">
            <a:extLst>
              <a:ext uri="{FF2B5EF4-FFF2-40B4-BE49-F238E27FC236}">
                <a16:creationId xmlns:a16="http://schemas.microsoft.com/office/drawing/2014/main" id="{C31DE52F-D008-4DD1-717E-21424EFFDD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396" y="4970532"/>
            <a:ext cx="2190750" cy="125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1C64D28-1FA4-79C5-E463-1A39C97ABE31}"/>
              </a:ext>
            </a:extLst>
          </p:cNvPr>
          <p:cNvSpPr txBox="1"/>
          <p:nvPr/>
        </p:nvSpPr>
        <p:spPr>
          <a:xfrm>
            <a:off x="2079171" y="4884395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Query: </a:t>
            </a:r>
            <a:r>
              <a:rPr lang="en-US" b="1" dirty="0">
                <a:solidFill>
                  <a:srgbClr val="0B49CB"/>
                </a:solidFill>
              </a:rPr>
              <a:t>SELECT (SELECT count(*) FROM SPACEXDATASET WHERE </a:t>
            </a:r>
            <a:r>
              <a:rPr lang="en-US" b="1" dirty="0" err="1">
                <a:solidFill>
                  <a:srgbClr val="0B49CB"/>
                </a:solidFill>
              </a:rPr>
              <a:t>lcase</a:t>
            </a:r>
            <a:r>
              <a:rPr lang="en-US" b="1" dirty="0">
                <a:solidFill>
                  <a:srgbClr val="0B49CB"/>
                </a:solidFill>
              </a:rPr>
              <a:t>(</a:t>
            </a:r>
            <a:r>
              <a:rPr lang="en-US" b="1" dirty="0" err="1">
                <a:solidFill>
                  <a:srgbClr val="0B49CB"/>
                </a:solidFill>
              </a:rPr>
              <a:t>landing__outcome</a:t>
            </a:r>
            <a:r>
              <a:rPr lang="en-US" b="1" dirty="0">
                <a:solidFill>
                  <a:srgbClr val="0B49CB"/>
                </a:solidFill>
              </a:rPr>
              <a:t>) LIKE '%success%') AS "Success“, count(*) AS "Failure" FROM SPACEXDATASET WHERE </a:t>
            </a:r>
            <a:r>
              <a:rPr lang="en-US" b="1" dirty="0" err="1">
                <a:solidFill>
                  <a:srgbClr val="0B49CB"/>
                </a:solidFill>
              </a:rPr>
              <a:t>lcase</a:t>
            </a:r>
            <a:r>
              <a:rPr lang="en-US" b="1" dirty="0">
                <a:solidFill>
                  <a:srgbClr val="0B49CB"/>
                </a:solidFill>
              </a:rPr>
              <a:t>(</a:t>
            </a:r>
            <a:r>
              <a:rPr lang="en-US" b="1" dirty="0" err="1">
                <a:solidFill>
                  <a:srgbClr val="0B49CB"/>
                </a:solidFill>
              </a:rPr>
              <a:t>landing__outcome</a:t>
            </a:r>
            <a:r>
              <a:rPr lang="en-US" b="1" dirty="0">
                <a:solidFill>
                  <a:srgbClr val="0B49CB"/>
                </a:solidFill>
              </a:rPr>
              <a:t>) NOT LIKE '%success%’; </a:t>
            </a:r>
            <a:endParaRPr lang="fr-TN" b="1" dirty="0">
              <a:solidFill>
                <a:srgbClr val="0B49CB"/>
              </a:solidFill>
            </a:endParaRPr>
          </a:p>
          <a:p>
            <a:r>
              <a:rPr lang="en-US" dirty="0"/>
              <a:t>• Result:</a:t>
            </a:r>
            <a:endParaRPr lang="fr-TN" dirty="0"/>
          </a:p>
          <a:p>
            <a:r>
              <a:rPr lang="en-US" dirty="0"/>
              <a:t> • Explanation: There were 61 successful and 40 failed mission outcomes. </a:t>
            </a:r>
            <a:endParaRPr lang="fr-TN" dirty="0"/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E112A47-32CC-F31B-2DC5-B4560D4D4907}"/>
              </a:ext>
            </a:extLst>
          </p:cNvPr>
          <p:cNvSpPr txBox="1"/>
          <p:nvPr/>
        </p:nvSpPr>
        <p:spPr>
          <a:xfrm>
            <a:off x="1842786" y="3861138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• </a:t>
            </a:r>
            <a:r>
              <a:rPr lang="fr-FR" dirty="0" err="1"/>
              <a:t>Query</a:t>
            </a:r>
            <a:r>
              <a:rPr lang="fr-FR" dirty="0"/>
              <a:t>:</a:t>
            </a:r>
            <a:r>
              <a:rPr lang="fr-TN" dirty="0"/>
              <a:t> </a:t>
            </a:r>
            <a:r>
              <a:rPr lang="fr-FR" b="1" dirty="0">
                <a:solidFill>
                  <a:srgbClr val="0B49CB"/>
                </a:solidFill>
              </a:rPr>
              <a:t>SELECT </a:t>
            </a:r>
            <a:r>
              <a:rPr lang="fr-FR" b="1" dirty="0" err="1">
                <a:solidFill>
                  <a:srgbClr val="0B49CB"/>
                </a:solidFill>
              </a:rPr>
              <a:t>booster_version</a:t>
            </a:r>
            <a:r>
              <a:rPr lang="fr-FR" b="1" dirty="0">
                <a:solidFill>
                  <a:srgbClr val="0B49CB"/>
                </a:solidFill>
              </a:rPr>
              <a:t>, </a:t>
            </a:r>
            <a:r>
              <a:rPr lang="fr-FR" b="1" dirty="0" err="1">
                <a:solidFill>
                  <a:srgbClr val="0B49CB"/>
                </a:solidFill>
              </a:rPr>
              <a:t>payload_mass__kg</a:t>
            </a:r>
            <a:r>
              <a:rPr lang="fr-FR" b="1" dirty="0">
                <a:solidFill>
                  <a:srgbClr val="0B49CB"/>
                </a:solidFill>
              </a:rPr>
              <a:t>_ FROM SPACEXDATASET WHERE </a:t>
            </a:r>
            <a:r>
              <a:rPr lang="fr-FR" b="1" dirty="0" err="1">
                <a:solidFill>
                  <a:srgbClr val="0B49CB"/>
                </a:solidFill>
              </a:rPr>
              <a:t>payload_mass__kg</a:t>
            </a:r>
            <a:r>
              <a:rPr lang="fr-FR" b="1" dirty="0">
                <a:solidFill>
                  <a:srgbClr val="0B49CB"/>
                </a:solidFill>
              </a:rPr>
              <a:t>_ = (SELECT max(</a:t>
            </a:r>
            <a:r>
              <a:rPr lang="fr-FR" b="1" dirty="0" err="1">
                <a:solidFill>
                  <a:srgbClr val="0B49CB"/>
                </a:solidFill>
              </a:rPr>
              <a:t>payload_mass__kg</a:t>
            </a:r>
            <a:r>
              <a:rPr lang="fr-FR" b="1" dirty="0">
                <a:solidFill>
                  <a:srgbClr val="0B49CB"/>
                </a:solidFill>
              </a:rPr>
              <a:t>_) FROM SPACEXDATASET); </a:t>
            </a:r>
            <a:endParaRPr lang="fr-TN" b="1" dirty="0">
              <a:solidFill>
                <a:srgbClr val="0B49CB"/>
              </a:solidFill>
            </a:endParaRPr>
          </a:p>
          <a:p>
            <a:r>
              <a:rPr lang="fr-FR" dirty="0"/>
              <a:t>• </a:t>
            </a:r>
            <a:r>
              <a:rPr lang="fr-FR" dirty="0" err="1"/>
              <a:t>Result</a:t>
            </a:r>
            <a:r>
              <a:rPr lang="fr-FR" dirty="0"/>
              <a:t>:</a:t>
            </a:r>
            <a:endParaRPr lang="fr-TN" b="1" dirty="0">
              <a:solidFill>
                <a:srgbClr val="0B49CB"/>
              </a:solidFill>
            </a:endParaRPr>
          </a:p>
          <a:p>
            <a:r>
              <a:rPr lang="en-US" dirty="0"/>
              <a:t>• Explanation: The maximum payload mass carried in this dataset is 15,600 kg. Twelve (12) separate Falcon 9 boosters carried this amount of payload mass.</a:t>
            </a:r>
            <a:endParaRPr lang="fr-TN" b="1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75F2FAC-3F72-8590-DC35-B1F6D617049B}"/>
              </a:ext>
            </a:extLst>
          </p:cNvPr>
          <p:cNvSpPr txBox="1"/>
          <p:nvPr/>
        </p:nvSpPr>
        <p:spPr>
          <a:xfrm>
            <a:off x="1676399" y="4159119"/>
            <a:ext cx="6096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Query:</a:t>
            </a:r>
            <a:r>
              <a:rPr lang="fr-TN" dirty="0"/>
              <a:t> </a:t>
            </a:r>
            <a:r>
              <a:rPr lang="en-US" b="1" dirty="0">
                <a:solidFill>
                  <a:srgbClr val="0B49CB"/>
                </a:solidFill>
              </a:rPr>
              <a:t>SELECT MONTHNAME(DATE) AS “Month”, </a:t>
            </a:r>
            <a:r>
              <a:rPr lang="en-US" b="1" dirty="0" err="1">
                <a:solidFill>
                  <a:srgbClr val="0B49CB"/>
                </a:solidFill>
              </a:rPr>
              <a:t>landing__outcome</a:t>
            </a:r>
            <a:r>
              <a:rPr lang="en-US" b="1" dirty="0">
                <a:solidFill>
                  <a:srgbClr val="0B49CB"/>
                </a:solidFill>
              </a:rPr>
              <a:t>, </a:t>
            </a:r>
            <a:r>
              <a:rPr lang="en-US" b="1" dirty="0" err="1">
                <a:solidFill>
                  <a:srgbClr val="0B49CB"/>
                </a:solidFill>
              </a:rPr>
              <a:t>booster_version</a:t>
            </a:r>
            <a:r>
              <a:rPr lang="en-US" b="1" dirty="0">
                <a:solidFill>
                  <a:srgbClr val="0B49CB"/>
                </a:solidFill>
              </a:rPr>
              <a:t>, </a:t>
            </a:r>
            <a:r>
              <a:rPr lang="en-US" b="1" dirty="0" err="1">
                <a:solidFill>
                  <a:srgbClr val="0B49CB"/>
                </a:solidFill>
              </a:rPr>
              <a:t>launch_site</a:t>
            </a:r>
            <a:r>
              <a:rPr lang="en-US" b="1" dirty="0">
                <a:solidFill>
                  <a:srgbClr val="0B49CB"/>
                </a:solidFill>
              </a:rPr>
              <a:t> FROM SPACEXDATASET WHERE </a:t>
            </a:r>
            <a:r>
              <a:rPr lang="en-US" b="1" dirty="0" err="1">
                <a:solidFill>
                  <a:srgbClr val="0B49CB"/>
                </a:solidFill>
              </a:rPr>
              <a:t>landing__outcome</a:t>
            </a:r>
            <a:r>
              <a:rPr lang="en-US" b="1" dirty="0">
                <a:solidFill>
                  <a:srgbClr val="0B49CB"/>
                </a:solidFill>
              </a:rPr>
              <a:t> = 'Failure (drone ship)' AND YEAR(DATE) = 2015;</a:t>
            </a:r>
            <a:endParaRPr lang="fr-TN" b="1" dirty="0">
              <a:solidFill>
                <a:srgbClr val="0B49CB"/>
              </a:solidFill>
            </a:endParaRPr>
          </a:p>
          <a:p>
            <a:r>
              <a:rPr lang="en-US" dirty="0"/>
              <a:t> • Result: </a:t>
            </a:r>
            <a:endParaRPr lang="fr-TN" dirty="0"/>
          </a:p>
          <a:p>
            <a:r>
              <a:rPr lang="en-US" dirty="0"/>
              <a:t>• Explanation: There were two failed landing outcomes with a drone ship in 2015. Both launched from CCAFS LC-40. One occurred in January and the other in April. </a:t>
            </a:r>
            <a:endParaRPr lang="fr-TN" dirty="0"/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97DAFEB-2B1E-3872-5B04-46F5C6374B7F}"/>
              </a:ext>
            </a:extLst>
          </p:cNvPr>
          <p:cNvSpPr txBox="1"/>
          <p:nvPr/>
        </p:nvSpPr>
        <p:spPr>
          <a:xfrm>
            <a:off x="2594804" y="4195067"/>
            <a:ext cx="60960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Query: </a:t>
            </a:r>
            <a:r>
              <a:rPr lang="fr-TN" dirty="0"/>
              <a:t> </a:t>
            </a:r>
            <a:r>
              <a:rPr lang="en-US" b="1" dirty="0">
                <a:solidFill>
                  <a:srgbClr val="0B49CB"/>
                </a:solidFill>
              </a:rPr>
              <a:t>SELECT </a:t>
            </a:r>
            <a:r>
              <a:rPr lang="en-US" b="1" dirty="0" err="1">
                <a:solidFill>
                  <a:srgbClr val="0B49CB"/>
                </a:solidFill>
              </a:rPr>
              <a:t>landing__outcome</a:t>
            </a:r>
            <a:r>
              <a:rPr lang="en-US" b="1" dirty="0">
                <a:solidFill>
                  <a:srgbClr val="0B49CB"/>
                </a:solidFill>
              </a:rPr>
              <a:t>, count(</a:t>
            </a:r>
            <a:r>
              <a:rPr lang="en-US" b="1" dirty="0" err="1">
                <a:solidFill>
                  <a:srgbClr val="0B49CB"/>
                </a:solidFill>
              </a:rPr>
              <a:t>landing__outcome</a:t>
            </a:r>
            <a:r>
              <a:rPr lang="en-US" b="1" dirty="0">
                <a:solidFill>
                  <a:srgbClr val="0B49CB"/>
                </a:solidFill>
              </a:rPr>
              <a:t>) AS "Count" FROM SPACEXDATASET WHERE DATE BETWEEN '2010-06-04' AND '2017-03-20' GROUP BY </a:t>
            </a:r>
            <a:r>
              <a:rPr lang="en-US" b="1" dirty="0" err="1">
                <a:solidFill>
                  <a:srgbClr val="0B49CB"/>
                </a:solidFill>
              </a:rPr>
              <a:t>landing__outcome</a:t>
            </a:r>
            <a:r>
              <a:rPr lang="en-US" b="1" dirty="0">
                <a:solidFill>
                  <a:srgbClr val="0B49CB"/>
                </a:solidFill>
              </a:rPr>
              <a:t> ORDER BY count(</a:t>
            </a:r>
            <a:r>
              <a:rPr lang="en-US" b="1" dirty="0" err="1">
                <a:solidFill>
                  <a:srgbClr val="0B49CB"/>
                </a:solidFill>
              </a:rPr>
              <a:t>landing__outcome</a:t>
            </a:r>
            <a:r>
              <a:rPr lang="en-US" b="1" dirty="0">
                <a:solidFill>
                  <a:srgbClr val="0B49CB"/>
                </a:solidFill>
              </a:rPr>
              <a:t>) DESC;</a:t>
            </a:r>
            <a:endParaRPr lang="fr-TN" b="1" dirty="0">
              <a:solidFill>
                <a:srgbClr val="0B49CB"/>
              </a:solidFill>
            </a:endParaRPr>
          </a:p>
          <a:p>
            <a:endParaRPr lang="fr-TN" dirty="0"/>
          </a:p>
          <a:p>
            <a:r>
              <a:rPr lang="en-US" dirty="0"/>
              <a:t>• Result:</a:t>
            </a:r>
            <a:endParaRPr lang="fr-TN" dirty="0"/>
          </a:p>
          <a:p>
            <a:r>
              <a:rPr lang="en-US" dirty="0"/>
              <a:t> • Explanation: The most common landing outcome was ‘not attempted’. </a:t>
            </a:r>
            <a:endParaRPr lang="fr-TN" dirty="0"/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FF0000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rgbClr val="FF0000"/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FF0000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/>
              </a:rPr>
              <a:t>Explain the important elements and findings on the screenshot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FF0000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rgbClr val="FF0000"/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rgbClr val="FF0000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FF0000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rgbClr val="FF0000"/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FF0000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rgbClr val="FF0000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FF0000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rgbClr val="FF0000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FF0000"/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rgbClr val="FF0000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rgbClr val="FF0000"/>
                </a:solidFill>
                <a:latin typeface="Abadi"/>
              </a:rPr>
              <a:t>piechart</a:t>
            </a:r>
            <a:endParaRPr lang="en-US" sz="2200" dirty="0">
              <a:solidFill>
                <a:srgbClr val="FF0000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sz="1600" dirty="0"/>
          </a:p>
          <a:p>
            <a:r>
              <a:rPr lang="en-US" sz="2200" dirty="0">
                <a:latin typeface="Abadi" panose="020B0604020104020204" pitchFamily="34" charset="0"/>
              </a:rPr>
              <a:t>KSC LC-39A recorded the most successful launches among all sites.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success launches by all sites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2044009"/>
            <a:ext cx="10898023" cy="21143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0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  <a:endParaRPr lang="fr-TN" sz="2000" b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spcBef>
                <a:spcPts val="1400"/>
              </a:spcBef>
              <a:buNone/>
            </a:pPr>
            <a:r>
              <a:rPr lang="fr-TN" sz="1800" dirty="0"/>
              <a:t>- </a:t>
            </a:r>
            <a:r>
              <a:rPr lang="en-US" sz="1800" dirty="0"/>
              <a:t>SpaceX has revolutionized the space industry by significantly reducing launch costs, primarily due to the reusability of the Falcon 9 rocket's first stage. While a typical Falcon 9 launch costs $62 million, competitors' prices can soar to $165 million per launch. The ability to predict whether the Falcon 9's first stage will land successfully is crucial for estimating the overall cost of a launch. This prediction model can also provide valuable insights for other companies, like a hypothetical competitor Space Y, seeking to bid against SpaceX for rocket launches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63DA8CB-5F62-6384-8C44-0AA9B07D32A1}"/>
              </a:ext>
            </a:extLst>
          </p:cNvPr>
          <p:cNvSpPr txBox="1">
            <a:spLocks/>
          </p:cNvSpPr>
          <p:nvPr/>
        </p:nvSpPr>
        <p:spPr>
          <a:xfrm>
            <a:off x="828068" y="4101816"/>
            <a:ext cx="10898023" cy="17229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l" rtl="0" eaLnBrk="1" latinLnBrk="0" hangingPunct="1">
              <a:spcBef>
                <a:spcPts val="1400"/>
              </a:spcBef>
              <a:spcAft>
                <a:spcPts val="0"/>
              </a:spcAft>
            </a:pPr>
            <a:r>
              <a:rPr lang="en-US" sz="2000" b="1" kern="1200" dirty="0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Problems </a:t>
            </a:r>
            <a:r>
              <a:rPr lang="fr-TN" sz="2000" b="1" kern="1200" dirty="0" err="1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We</a:t>
            </a:r>
            <a:r>
              <a:rPr lang="en-US" sz="2000" b="1" kern="1200" dirty="0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 want to find answers</a:t>
            </a:r>
            <a:r>
              <a:rPr lang="fr-TN" sz="2000" b="1" kern="1200" dirty="0">
                <a:solidFill>
                  <a:schemeClr val="accent3">
                    <a:lumMod val="25000"/>
                  </a:schemeClr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 :</a:t>
            </a:r>
          </a:p>
          <a:p>
            <a:pPr algn="l" rtl="0" eaLnBrk="1" latinLnBrk="0" hangingPunct="1">
              <a:spcBef>
                <a:spcPts val="1400"/>
              </a:spcBef>
              <a:spcAft>
                <a:spcPts val="0"/>
              </a:spcAft>
              <a:buFontTx/>
              <a:buChar char="-"/>
            </a:pPr>
            <a:r>
              <a:rPr lang="en-US" sz="1800" dirty="0"/>
              <a:t>How can we accurately estimate the total cost of a launch</a:t>
            </a:r>
            <a:r>
              <a:rPr lang="fr-TN" sz="1800" dirty="0"/>
              <a:t> ?</a:t>
            </a:r>
          </a:p>
          <a:p>
            <a:pPr algn="l" rtl="0" eaLnBrk="1" latinLnBrk="0" hangingPunct="1">
              <a:spcBef>
                <a:spcPts val="1400"/>
              </a:spcBef>
              <a:spcAft>
                <a:spcPts val="0"/>
              </a:spcAft>
              <a:buFontTx/>
              <a:buChar char="-"/>
            </a:pPr>
            <a:r>
              <a:rPr lang="fr-TN" sz="1800" dirty="0" err="1">
                <a:effectLst/>
              </a:rPr>
              <a:t>Where</a:t>
            </a:r>
            <a:r>
              <a:rPr lang="fr-TN" sz="1800" dirty="0">
                <a:effectLst/>
              </a:rPr>
              <a:t> </a:t>
            </a:r>
            <a:r>
              <a:rPr lang="fr-TN" sz="1800" dirty="0" err="1">
                <a:effectLst/>
              </a:rPr>
              <a:t>could</a:t>
            </a:r>
            <a:r>
              <a:rPr lang="fr-TN" sz="1800" dirty="0">
                <a:effectLst/>
              </a:rPr>
              <a:t> </a:t>
            </a:r>
            <a:r>
              <a:rPr lang="fr-TN" sz="1800" dirty="0" err="1">
                <a:effectLst/>
              </a:rPr>
              <a:t>be</a:t>
            </a:r>
            <a:r>
              <a:rPr lang="fr-TN" sz="1800" dirty="0">
                <a:effectLst/>
              </a:rPr>
              <a:t> the best location to </a:t>
            </a:r>
            <a:r>
              <a:rPr lang="fr-TN" sz="1800" dirty="0" err="1">
                <a:effectLst/>
              </a:rPr>
              <a:t>make</a:t>
            </a:r>
            <a:r>
              <a:rPr lang="fr-TN" sz="1800" dirty="0">
                <a:effectLst/>
              </a:rPr>
              <a:t> </a:t>
            </a:r>
            <a:r>
              <a:rPr lang="fr-TN" sz="1800" dirty="0" err="1">
                <a:effectLst/>
              </a:rPr>
              <a:t>those</a:t>
            </a:r>
            <a:r>
              <a:rPr lang="fr-TN" sz="1800" dirty="0">
                <a:effectLst/>
              </a:rPr>
              <a:t> launchs ?</a:t>
            </a:r>
          </a:p>
          <a:p>
            <a:pPr algn="l" rtl="0" eaLnBrk="1" latinLnBrk="0" hangingPunct="1">
              <a:spcBef>
                <a:spcPts val="1400"/>
              </a:spcBef>
              <a:spcAft>
                <a:spcPts val="0"/>
              </a:spcAft>
              <a:buFontTx/>
              <a:buChar char="-"/>
            </a:pPr>
            <a:r>
              <a:rPr lang="fr-TN" sz="1800" dirty="0"/>
              <a:t>W</a:t>
            </a:r>
            <a:r>
              <a:rPr lang="en-US" sz="1800" dirty="0"/>
              <a:t>hat </a:t>
            </a:r>
            <a:r>
              <a:rPr lang="fr-TN" sz="1800" dirty="0"/>
              <a:t>are the </a:t>
            </a:r>
            <a:r>
              <a:rPr lang="en-US" sz="1800" dirty="0"/>
              <a:t>factors </a:t>
            </a:r>
            <a:r>
              <a:rPr lang="fr-TN" sz="1800" dirty="0" err="1"/>
              <a:t>that</a:t>
            </a:r>
            <a:r>
              <a:rPr lang="fr-TN" sz="1800" dirty="0"/>
              <a:t> </a:t>
            </a:r>
            <a:r>
              <a:rPr lang="en-US" sz="1800" dirty="0"/>
              <a:t>play a significant role in determining whether the Falcon 9 first stage will land successfully</a:t>
            </a:r>
            <a:r>
              <a:rPr lang="fr-TN" sz="1800" dirty="0"/>
              <a:t> </a:t>
            </a:r>
            <a:r>
              <a:rPr lang="en-US" sz="1800" dirty="0"/>
              <a:t>?</a:t>
            </a:r>
            <a:endParaRPr lang="fr-TN" sz="1800" dirty="0"/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rgbClr val="FF0000"/>
                </a:solidFill>
                <a:latin typeface="Abadi"/>
              </a:rPr>
              <a:t>piechart</a:t>
            </a:r>
            <a:r>
              <a:rPr lang="en-US" sz="2200" dirty="0">
                <a:solidFill>
                  <a:srgbClr val="FF0000"/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rgbClr val="FF0000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KSC LC-39A had a 76.9% success rate and a 23.1% failure rate.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by site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Success rates are higher for low-weight payloads compared to heavy ones.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fr-FR" dirty="0" err="1"/>
              <a:t>Payload</a:t>
            </a:r>
            <a:r>
              <a:rPr lang="fr-FR" dirty="0"/>
              <a:t> vs. Launch </a:t>
            </a:r>
            <a:r>
              <a:rPr lang="fr-FR" dirty="0" err="1"/>
              <a:t>Outcome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/>
              </a:rPr>
              <a:t>Visualize the built model accuracy for all built classification models, in a bar chart</a:t>
            </a:r>
            <a:endParaRPr lang="en-US" sz="2200" dirty="0">
              <a:solidFill>
                <a:srgbClr val="FF0000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119529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sz="2400" dirty="0">
              <a:latin typeface="Abadi" panose="020B0604020104020204" pitchFamily="34" charset="0"/>
            </a:endParaRPr>
          </a:p>
          <a:p>
            <a:r>
              <a:rPr lang="en-US" sz="2400" dirty="0">
                <a:latin typeface="Abadi" panose="020B0604020104020204" pitchFamily="34" charset="0"/>
              </a:rPr>
              <a:t>The confusion matrix for the Decision Tree Classifier demonstrates its accuracy, with a high number of true positives and true negatives indicating effective classification. However, the classifier's primary challenge is the occurrence of false positives, where unsuccessful landings are incorrectly identified as successful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44A2482-C2A0-FA8F-0F54-12D433ACC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252" y="3429208"/>
            <a:ext cx="4296375" cy="3067478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4712DE3C-EF7C-D331-EA40-CDB38D4F26B4}"/>
              </a:ext>
            </a:extLst>
          </p:cNvPr>
          <p:cNvSpPr txBox="1"/>
          <p:nvPr/>
        </p:nvSpPr>
        <p:spPr>
          <a:xfrm>
            <a:off x="6096000" y="455501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Prediction Breakdown: </a:t>
            </a:r>
            <a:endParaRPr lang="fr-TN" dirty="0"/>
          </a:p>
          <a:p>
            <a:r>
              <a:rPr lang="en-US" dirty="0"/>
              <a:t>• 12 True Positives and 3 True Negatives</a:t>
            </a:r>
            <a:endParaRPr lang="fr-TN" dirty="0"/>
          </a:p>
          <a:p>
            <a:r>
              <a:rPr lang="en-US" dirty="0"/>
              <a:t> • 3 False Positives and 0 False Negatives</a:t>
            </a:r>
            <a:endParaRPr lang="fr-TN" dirty="0"/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11337108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Success Trends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SpaceX’s Falcon 9 first stage landing outcomes have improved over time, with success rates increasing notably from 2013 to 2020. KSC LC-39A emerged as the most successful launch site, and orbits such as ES-L1, GEO, HEO, SSO, and VLEO showed high success rates. </a:t>
            </a:r>
            <a:endParaRPr lang="fr-TN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Payload Insights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Launches with payloads over 7,000 kg tend to be less risky, indicating that heavier payloads are associated with better outcomes. </a:t>
            </a:r>
            <a:endParaRPr lang="fr-TN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Predictive Modeling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The Decision Tree Classifier is effective for predicting successful landings, offering a valuable tool for optimizing future missions and enhancing profitability.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notebook and datasets , check this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repository link :</a:t>
            </a:r>
            <a:endParaRPr lang="fr-TN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fr-TN" sz="2200" dirty="0" err="1">
                <a:solidFill>
                  <a:srgbClr val="FF0000"/>
                </a:solidFill>
                <a:latin typeface="Abadi" panose="020B0604020104020204" pitchFamily="34" charset="0"/>
              </a:rPr>
              <a:t>link</a:t>
            </a:r>
            <a:endParaRPr lang="en-US" sz="2200" dirty="0">
              <a:solidFill>
                <a:srgbClr val="FF0000"/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308665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Data was collected from </a:t>
            </a:r>
            <a:r>
              <a:rPr lang="fr-TN" sz="8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two</a:t>
            </a:r>
            <a:r>
              <a:rPr 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sources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: </a:t>
            </a:r>
            <a:r>
              <a:rPr 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Space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X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API and </a:t>
            </a:r>
            <a:r>
              <a:rPr lang="fr-TN" sz="8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WebScrapping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(</a:t>
            </a:r>
            <a:r>
              <a:rPr lang="fr-TN" sz="8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Wikipedia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)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fr-TN" sz="8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Collected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data </a:t>
            </a:r>
            <a:r>
              <a:rPr 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was enhanced by </a:t>
            </a:r>
            <a:r>
              <a:rPr lang="fr-TN" sz="8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creating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a landing outcome label</a:t>
            </a:r>
            <a:r>
              <a:rPr lang="fr-TN" sz="8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based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on </a:t>
            </a:r>
            <a:r>
              <a:rPr 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the outcome data, after summarizing and analyzing the relevant features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</a:t>
            </a:r>
            <a:r>
              <a:rPr lang="fr-TN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C</a:t>
            </a:r>
            <a:r>
              <a:rPr lang="en-US" sz="8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ollected</a:t>
            </a:r>
            <a:r>
              <a:rPr 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data was normalized and split into training and test datasets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fr-TN" sz="8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then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evaluated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fr-TN" sz="8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with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four different classification models, with each model's accuracy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dirty="0">
                <a:latin typeface="Abadi" panose="020B0604020104020204" pitchFamily="34" charset="0"/>
              </a:rPr>
              <a:t>• The data sets were collected from: </a:t>
            </a:r>
            <a:r>
              <a:rPr lang="fr-TN" sz="2400" dirty="0">
                <a:latin typeface="Abadi" panose="020B0604020104020204" pitchFamily="34" charset="0"/>
              </a:rPr>
              <a:t>: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fr-TN" sz="1600" dirty="0"/>
              <a:t>	</a:t>
            </a:r>
            <a:r>
              <a:rPr lang="en-US" sz="1600" dirty="0"/>
              <a:t> </a:t>
            </a:r>
            <a:r>
              <a:rPr lang="en-US" sz="2000" dirty="0">
                <a:solidFill>
                  <a:srgbClr val="0B49CB"/>
                </a:solidFill>
              </a:rPr>
              <a:t>-</a:t>
            </a:r>
            <a:r>
              <a:rPr lang="fr-TN" sz="2000" dirty="0">
                <a:solidFill>
                  <a:srgbClr val="0B49CB"/>
                </a:solidFill>
              </a:rPr>
              <a:t> </a:t>
            </a:r>
            <a:r>
              <a:rPr lang="en-US" sz="2000" dirty="0">
                <a:solidFill>
                  <a:srgbClr val="0B49CB"/>
                </a:solidFill>
              </a:rPr>
              <a:t> </a:t>
            </a:r>
            <a:r>
              <a:rPr lang="fr-TN" sz="2000" dirty="0">
                <a:solidFill>
                  <a:srgbClr val="0B49CB"/>
                </a:solidFill>
              </a:rPr>
              <a:t>T</a:t>
            </a:r>
            <a:r>
              <a:rPr lang="en-US" sz="2000" dirty="0">
                <a:solidFill>
                  <a:srgbClr val="0B49CB"/>
                </a:solidFill>
              </a:rPr>
              <a:t>he SpaceX API</a:t>
            </a:r>
            <a:r>
              <a:rPr lang="fr-TN" sz="2000" dirty="0">
                <a:solidFill>
                  <a:srgbClr val="0B49CB"/>
                </a:solidFill>
              </a:rPr>
              <a:t> , the d</a:t>
            </a:r>
            <a:r>
              <a:rPr lang="en-US" sz="2000" dirty="0" err="1">
                <a:solidFill>
                  <a:srgbClr val="0B49CB"/>
                </a:solidFill>
              </a:rPr>
              <a:t>ata</a:t>
            </a:r>
            <a:r>
              <a:rPr lang="en-US" sz="2000" dirty="0">
                <a:solidFill>
                  <a:srgbClr val="0B49CB"/>
                </a:solidFill>
              </a:rPr>
              <a:t> collection was done using get request m</a:t>
            </a:r>
            <a:r>
              <a:rPr lang="fr-TN" sz="2000" dirty="0" err="1">
                <a:solidFill>
                  <a:srgbClr val="0B49CB"/>
                </a:solidFill>
              </a:rPr>
              <a:t>ethod</a:t>
            </a:r>
            <a:r>
              <a:rPr lang="fr-TN" sz="2000" dirty="0">
                <a:solidFill>
                  <a:srgbClr val="0B49CB"/>
                </a:solidFill>
              </a:rPr>
              <a:t> .</a:t>
            </a:r>
            <a:r>
              <a:rPr lang="en-US" sz="2000" dirty="0">
                <a:solidFill>
                  <a:srgbClr val="0B49CB"/>
                </a:solidFill>
              </a:rPr>
              <a:t>Next, we decoded the response content as a Json using .</a:t>
            </a:r>
            <a:r>
              <a:rPr lang="en-US" sz="2000" dirty="0" err="1">
                <a:solidFill>
                  <a:srgbClr val="0B49CB"/>
                </a:solidFill>
              </a:rPr>
              <a:t>json</a:t>
            </a:r>
            <a:r>
              <a:rPr lang="en-US" sz="2000" dirty="0">
                <a:solidFill>
                  <a:srgbClr val="0B49CB"/>
                </a:solidFill>
              </a:rPr>
              <a:t>() function call and turn it into a pandas </a:t>
            </a:r>
            <a:r>
              <a:rPr lang="en-US" sz="2000" dirty="0" err="1">
                <a:solidFill>
                  <a:srgbClr val="0B49CB"/>
                </a:solidFill>
              </a:rPr>
              <a:t>dataframe</a:t>
            </a:r>
            <a:r>
              <a:rPr lang="en-US" sz="2000" dirty="0">
                <a:solidFill>
                  <a:srgbClr val="0B49CB"/>
                </a:solidFill>
              </a:rPr>
              <a:t> using .</a:t>
            </a:r>
            <a:r>
              <a:rPr lang="en-US" sz="2000" dirty="0" err="1">
                <a:solidFill>
                  <a:srgbClr val="0B49CB"/>
                </a:solidFill>
              </a:rPr>
              <a:t>json_normalize</a:t>
            </a:r>
            <a:r>
              <a:rPr lang="en-US" sz="2000" dirty="0">
                <a:solidFill>
                  <a:srgbClr val="0B49CB"/>
                </a:solidFill>
              </a:rPr>
              <a:t>().</a:t>
            </a:r>
            <a:endParaRPr lang="fr-TN" sz="2000" dirty="0">
              <a:solidFill>
                <a:srgbClr val="0B49CB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fr-TN" sz="2000" dirty="0">
                <a:solidFill>
                  <a:srgbClr val="0B49CB"/>
                </a:solidFill>
              </a:rPr>
              <a:t>	- </a:t>
            </a:r>
            <a:r>
              <a:rPr lang="en-US" sz="2000" dirty="0">
                <a:solidFill>
                  <a:srgbClr val="0B49CB"/>
                </a:solidFill>
              </a:rPr>
              <a:t>A permanently linked Wikipedia page with launch data in HTML tables </a:t>
            </a:r>
            <a:r>
              <a:rPr lang="fr-TN" sz="2000" dirty="0">
                <a:solidFill>
                  <a:srgbClr val="0B49CB"/>
                </a:solidFill>
              </a:rPr>
              <a:t> </a:t>
            </a:r>
            <a:r>
              <a:rPr lang="fr-TN" sz="2000" dirty="0" err="1">
                <a:solidFill>
                  <a:srgbClr val="0B49CB"/>
                </a:solidFill>
              </a:rPr>
              <a:t>which</a:t>
            </a:r>
            <a:r>
              <a:rPr lang="fr-TN" sz="2000" dirty="0">
                <a:solidFill>
                  <a:srgbClr val="0B49CB"/>
                </a:solidFill>
              </a:rPr>
              <a:t> </a:t>
            </a:r>
            <a:r>
              <a:rPr lang="fr-TN" sz="2000" dirty="0" err="1">
                <a:solidFill>
                  <a:srgbClr val="0B49CB"/>
                </a:solidFill>
              </a:rPr>
              <a:t>we</a:t>
            </a:r>
            <a:r>
              <a:rPr lang="fr-TN" sz="2000" dirty="0">
                <a:solidFill>
                  <a:srgbClr val="0B49CB"/>
                </a:solidFill>
              </a:rPr>
              <a:t> </a:t>
            </a:r>
            <a:r>
              <a:rPr lang="en-US" sz="2000" dirty="0">
                <a:solidFill>
                  <a:srgbClr val="0B49CB"/>
                </a:solidFill>
              </a:rPr>
              <a:t>performed web scraping from with </a:t>
            </a:r>
            <a:r>
              <a:rPr lang="en-US" sz="2000" dirty="0" err="1">
                <a:solidFill>
                  <a:srgbClr val="0B49CB"/>
                </a:solidFill>
              </a:rPr>
              <a:t>BeautifulSoup</a:t>
            </a:r>
            <a:r>
              <a:rPr lang="en-US" sz="2000" dirty="0">
                <a:solidFill>
                  <a:srgbClr val="0B49CB"/>
                </a:solidFill>
              </a:rPr>
              <a:t>.  </a:t>
            </a:r>
            <a:r>
              <a:rPr lang="fr-FR" sz="2000" dirty="0">
                <a:solidFill>
                  <a:srgbClr val="0B49CB"/>
                </a:solidFill>
              </a:rPr>
              <a:t>W</a:t>
            </a:r>
            <a:r>
              <a:rPr lang="fr-TN" sz="2000" dirty="0">
                <a:solidFill>
                  <a:srgbClr val="0B49CB"/>
                </a:solidFill>
              </a:rPr>
              <a:t>e </a:t>
            </a:r>
            <a:r>
              <a:rPr lang="fr-TN" sz="2000" dirty="0" err="1">
                <a:solidFill>
                  <a:srgbClr val="0B49CB"/>
                </a:solidFill>
              </a:rPr>
              <a:t>extracted</a:t>
            </a:r>
            <a:r>
              <a:rPr lang="fr-TN" sz="2000" dirty="0">
                <a:solidFill>
                  <a:srgbClr val="0B49CB"/>
                </a:solidFill>
              </a:rPr>
              <a:t> the records </a:t>
            </a:r>
            <a:r>
              <a:rPr lang="fr-TN" sz="2000" dirty="0" err="1">
                <a:solidFill>
                  <a:srgbClr val="0B49CB"/>
                </a:solidFill>
              </a:rPr>
              <a:t>then</a:t>
            </a:r>
            <a:r>
              <a:rPr lang="fr-TN" sz="2000" dirty="0">
                <a:solidFill>
                  <a:srgbClr val="0B49CB"/>
                </a:solidFill>
              </a:rPr>
              <a:t> </a:t>
            </a:r>
            <a:r>
              <a:rPr lang="en-US" sz="2000" dirty="0">
                <a:solidFill>
                  <a:srgbClr val="0B49CB"/>
                </a:solidFill>
              </a:rPr>
              <a:t>parse the table and convert it to a pandas </a:t>
            </a:r>
            <a:r>
              <a:rPr lang="en-US" sz="2000" dirty="0" err="1">
                <a:solidFill>
                  <a:srgbClr val="0B49CB"/>
                </a:solidFill>
              </a:rPr>
              <a:t>dataframe</a:t>
            </a:r>
            <a:r>
              <a:rPr lang="en-US" sz="2000" dirty="0">
                <a:solidFill>
                  <a:srgbClr val="0B49CB"/>
                </a:solidFill>
              </a:rPr>
              <a:t> for future analysis</a:t>
            </a:r>
            <a:endParaRPr lang="fr-TN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dirty="0">
                <a:latin typeface="Abadi" panose="020B0604020104020204" pitchFamily="34" charset="0"/>
              </a:rPr>
              <a:t>• We then cleaned the data, checked for missing values and fill in missing values where necessary.</a:t>
            </a:r>
            <a:endParaRPr lang="fr-TN" sz="2400" dirty="0"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SpaceX offers a public API from where data can be obtained and then used; </a:t>
            </a:r>
            <a:r>
              <a:rPr lang="fr-TN" sz="2400" dirty="0"/>
              <a:t>(</a:t>
            </a:r>
            <a:r>
              <a:rPr lang="fr-TN" sz="2400" dirty="0">
                <a:solidFill>
                  <a:srgbClr val="0948CB"/>
                </a:solidFill>
              </a:rPr>
              <a:t>«</a:t>
            </a:r>
            <a:r>
              <a:rPr lang="fr-TN" sz="2400" dirty="0"/>
              <a:t> </a:t>
            </a:r>
            <a:r>
              <a:rPr lang="en-US" sz="2400" dirty="0">
                <a:solidFill>
                  <a:srgbClr val="0948CB"/>
                </a:solidFill>
                <a:latin typeface="Abadi" panose="020B0604020104020204" pitchFamily="34" charset="0"/>
              </a:rPr>
              <a:t>https://api.spacexdata.com/v4/rockets/</a:t>
            </a:r>
            <a:r>
              <a:rPr lang="fr-TN" sz="2400" dirty="0">
                <a:solidFill>
                  <a:srgbClr val="0948CB"/>
                </a:solidFill>
                <a:latin typeface="Abadi" panose="020B0604020104020204" pitchFamily="34" charset="0"/>
              </a:rPr>
              <a:t> »</a:t>
            </a:r>
            <a:r>
              <a:rPr lang="fr-TN" sz="2400" dirty="0">
                <a:solidFill>
                  <a:srgbClr val="121619"/>
                </a:solidFill>
                <a:latin typeface="Abadi" panose="020B0604020104020204" pitchFamily="34" charset="0"/>
              </a:rPr>
              <a:t>)</a:t>
            </a:r>
            <a:endParaRPr lang="en-US" sz="2400" dirty="0">
              <a:solidFill>
                <a:srgbClr val="121619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Add the GitHub URL of the completed SpaceX API calls notebook (must include completed code cell and outcome cell), 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1EFC26B4-103E-FEC0-DA5D-24335DB730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2092" y="1424100"/>
            <a:ext cx="2162477" cy="500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4374662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Data </a:t>
            </a:r>
            <a:r>
              <a:rPr lang="fr-TN" sz="2200" dirty="0" err="1">
                <a:latin typeface="Abadi" panose="020B0604020104020204" pitchFamily="34" charset="0"/>
              </a:rPr>
              <a:t>was</a:t>
            </a:r>
            <a:r>
              <a:rPr lang="fr-TN" sz="2200" dirty="0">
                <a:latin typeface="Abadi" panose="020B0604020104020204" pitchFamily="34" charset="0"/>
              </a:rPr>
              <a:t> </a:t>
            </a:r>
            <a:r>
              <a:rPr lang="fr-TN" sz="2200" dirty="0" err="1">
                <a:latin typeface="Abadi" panose="020B0604020104020204" pitchFamily="34" charset="0"/>
              </a:rPr>
              <a:t>scraped</a:t>
            </a:r>
            <a:r>
              <a:rPr lang="fr-TN" sz="2200" dirty="0">
                <a:latin typeface="Abadi" panose="020B0604020104020204" pitchFamily="34" charset="0"/>
              </a:rPr>
              <a:t> </a:t>
            </a:r>
            <a:r>
              <a:rPr lang="en-US" sz="2200" dirty="0">
                <a:latin typeface="Abadi" panose="020B0604020104020204" pitchFamily="34" charset="0"/>
              </a:rPr>
              <a:t>from Wikipedia</a:t>
            </a:r>
            <a:r>
              <a:rPr lang="fr-TN" sz="2200" dirty="0">
                <a:latin typeface="Abadi" panose="020B0604020104020204" pitchFamily="34" charset="0"/>
              </a:rPr>
              <a:t>(</a:t>
            </a:r>
            <a:r>
              <a:rPr lang="fr-TN" sz="2200" dirty="0">
                <a:solidFill>
                  <a:srgbClr val="0B49CB"/>
                </a:solidFill>
                <a:latin typeface="Abadi" panose="020B0604020104020204" pitchFamily="34" charset="0"/>
              </a:rPr>
              <a:t>«</a:t>
            </a:r>
            <a:r>
              <a:rPr lang="fr-FR" sz="2200" dirty="0">
                <a:solidFill>
                  <a:srgbClr val="0B49CB"/>
                </a:solidFill>
                <a:latin typeface="Abadi" panose="020B0604020104020204" pitchFamily="34" charset="0"/>
              </a:rPr>
              <a:t>https://en.wikipedia.org/w/index.php?title=List_of_Falcon_9_and_Falcon_Heavy_launches&amp;oldid=1027686922</a:t>
            </a:r>
            <a:r>
              <a:rPr lang="fr-TN" sz="2200" dirty="0">
                <a:solidFill>
                  <a:srgbClr val="0B49CB"/>
                </a:solidFill>
                <a:latin typeface="Abadi" panose="020B0604020104020204" pitchFamily="34" charset="0"/>
              </a:rPr>
              <a:t>»</a:t>
            </a:r>
            <a:r>
              <a:rPr lang="fr-TN" sz="2200" dirty="0">
                <a:solidFill>
                  <a:srgbClr val="121619"/>
                </a:solidFill>
                <a:latin typeface="Abadi" panose="020B0604020104020204" pitchFamily="34" charset="0"/>
              </a:rPr>
              <a:t>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2E645093-7CF2-1A7F-284E-9AC222AEBD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3077" y="1465635"/>
            <a:ext cx="2572109" cy="492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3710</TotalTime>
  <Words>3075</Words>
  <Application>Microsoft Office PowerPoint</Application>
  <PresentationFormat>Grand écran</PresentationFormat>
  <Paragraphs>311</Paragraphs>
  <Slides>47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akrem zaghdoudi</cp:lastModifiedBy>
  <cp:revision>217</cp:revision>
  <dcterms:created xsi:type="dcterms:W3CDTF">2021-04-29T18:58:34Z</dcterms:created>
  <dcterms:modified xsi:type="dcterms:W3CDTF">2024-08-17T19:58:12Z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